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61" r:id="rId4"/>
    <p:sldId id="262" r:id="rId5"/>
    <p:sldId id="256" r:id="rId6"/>
    <p:sldId id="265" r:id="rId7"/>
    <p:sldId id="263" r:id="rId8"/>
    <p:sldId id="266" r:id="rId9"/>
    <p:sldId id="264" r:id="rId10"/>
    <p:sldId id="270" r:id="rId11"/>
    <p:sldId id="267" r:id="rId12"/>
    <p:sldId id="271" r:id="rId13"/>
    <p:sldId id="268" r:id="rId14"/>
    <p:sldId id="269" r:id="rId15"/>
    <p:sldId id="259" r:id="rId16"/>
    <p:sldId id="272" r:id="rId17"/>
  </p:sldIdLst>
  <p:sldSz cx="7772400" cy="10058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ikkE9PH6iSigOObulCGY8rApcWg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4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227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833390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04732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09206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387266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528258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677495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349574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84558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70145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5486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664497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89389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38081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69636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94131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/>
            </a:lvl1pPr>
            <a:lvl2pPr lvl="1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2pPr>
            <a:lvl3pPr lvl="2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/>
            </a:lvl3pPr>
            <a:lvl4pPr lvl="3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4pPr>
            <a:lvl5pPr lvl="4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5pPr>
            <a:lvl6pPr lvl="5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6pPr>
            <a:lvl7pPr lvl="6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7pPr>
            <a:lvl8pPr lvl="7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8pPr>
            <a:lvl9pPr lvl="8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7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/>
          </p:nvPr>
        </p:nvSpPr>
        <p:spPr>
          <a:xfrm rot="5400000">
            <a:off x="695219" y="2516718"/>
            <a:ext cx="6381962" cy="6703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 rot="5400000">
            <a:off x="2138071" y="3959569"/>
            <a:ext cx="8524029" cy="1675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 rot="5400000">
            <a:off x="-1262353" y="2332223"/>
            <a:ext cx="8524029" cy="4930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8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17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530"/>
              <a:buNone/>
              <a:defRPr sz="153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9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9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body" idx="2"/>
          </p:nvPr>
        </p:nvSpPr>
        <p:spPr>
          <a:xfrm>
            <a:off x="3934778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0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 b="1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 b="1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2"/>
          </p:nvPr>
        </p:nvSpPr>
        <p:spPr>
          <a:xfrm>
            <a:off x="535366" y="3674110"/>
            <a:ext cx="3288089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3"/>
          </p:nvPr>
        </p:nvSpPr>
        <p:spPr>
          <a:xfrm>
            <a:off x="3934778" y="2465706"/>
            <a:ext cx="3304282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 b="1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 b="1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4"/>
          </p:nvPr>
        </p:nvSpPr>
        <p:spPr>
          <a:xfrm>
            <a:off x="3934778" y="3674110"/>
            <a:ext cx="3304282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body" idx="1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132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  <a:defRPr sz="2720"/>
            </a:lvl1pPr>
            <a:lvl2pPr marL="914400" lvl="1" indent="-37973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  <a:defRPr sz="2380"/>
            </a:lvl2pPr>
            <a:lvl3pPr marL="1371600" lvl="2" indent="-358139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  <a:defRPr sz="2040"/>
            </a:lvl3pPr>
            <a:lvl4pPr marL="1828800" lvl="3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4pPr>
            <a:lvl5pPr marL="2286000" lvl="4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5pPr>
            <a:lvl6pPr marL="2743200" lvl="5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6pPr>
            <a:lvl7pPr marL="3200400" lvl="6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7pPr>
            <a:lvl8pPr marL="3657600" lvl="7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8pPr>
            <a:lvl9pPr marL="4114800" lvl="8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2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>
            <a:spLocks noGrp="1"/>
          </p:cNvSpPr>
          <p:nvPr>
            <p:ph type="pic" idx="2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5"/>
          <p:cNvSpPr txBox="1">
            <a:spLocks noGrp="1"/>
          </p:cNvSpPr>
          <p:nvPr>
            <p:ph type="body" idx="1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libri"/>
              <a:buNone/>
              <a:defRPr sz="37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9730" algn="l" rtl="0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sz="23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8140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sz="20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6550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5755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n 26">
            <a:extLst>
              <a:ext uri="{FF2B5EF4-FFF2-40B4-BE49-F238E27FC236}">
                <a16:creationId xmlns:a16="http://schemas.microsoft.com/office/drawing/2014/main" id="{F75977F6-58FD-CAAD-8B06-277E68A9A2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945" y="1065816"/>
            <a:ext cx="5174673" cy="4399646"/>
          </a:xfrm>
          <a:prstGeom prst="rect">
            <a:avLst/>
          </a:prstGeom>
        </p:spPr>
      </p:pic>
      <p:pic>
        <p:nvPicPr>
          <p:cNvPr id="85" name="Google Shape;85;p1"/>
          <p:cNvPicPr preferRelativeResize="0"/>
          <p:nvPr/>
        </p:nvPicPr>
        <p:blipFill rotWithShape="1">
          <a:blip r:embed="rId4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 rot="10800000" flipH="1">
            <a:off x="-14428" y="7019855"/>
            <a:ext cx="7786828" cy="1171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5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/>
        </p:blipFill>
        <p:spPr>
          <a:xfrm rot="10800000" flipH="1">
            <a:off x="-14428" y="8191499"/>
            <a:ext cx="7786828" cy="199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14428" y="8391457"/>
            <a:ext cx="7786828" cy="1657488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"/>
          <p:cNvSpPr txBox="1"/>
          <p:nvPr/>
        </p:nvSpPr>
        <p:spPr>
          <a:xfrm>
            <a:off x="209550" y="7296150"/>
            <a:ext cx="732617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CO" sz="40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Proyecto Lengua Tech</a:t>
            </a:r>
            <a:endParaRPr sz="4000" b="1" i="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B3849F0-DFBE-B1F7-AAE4-14064D8636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86774" y="8773450"/>
            <a:ext cx="3398851" cy="57225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2C6F5A8-24B9-3DC2-0F8F-22036A37DF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50" y="13316"/>
            <a:ext cx="7772400" cy="58102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93129B8-BCA8-20AF-2843-65B5F7EB70F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62536"/>
          <a:stretch/>
        </p:blipFill>
        <p:spPr>
          <a:xfrm>
            <a:off x="6353" y="3265085"/>
            <a:ext cx="7772399" cy="376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346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n 78">
            <a:extLst>
              <a:ext uri="{FF2B5EF4-FFF2-40B4-BE49-F238E27FC236}">
                <a16:creationId xmlns:a16="http://schemas.microsoft.com/office/drawing/2014/main" id="{2B4C076A-9001-5043-08EE-F5F97D230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56" y="7120737"/>
            <a:ext cx="6338744" cy="285815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ECFB194-0CDD-BB14-658C-6F7D528CF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6432" y="1602739"/>
            <a:ext cx="584333" cy="6478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CE3C516-0A05-CA47-3EB8-E55F46427E17}"/>
              </a:ext>
            </a:extLst>
          </p:cNvPr>
          <p:cNvSpPr txBox="1"/>
          <p:nvPr/>
        </p:nvSpPr>
        <p:spPr>
          <a:xfrm>
            <a:off x="2456211" y="190469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Tema 3: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92EBCE7-9147-39C3-632A-5142697206ED}"/>
              </a:ext>
            </a:extLst>
          </p:cNvPr>
          <p:cNvSpPr txBox="1"/>
          <p:nvPr/>
        </p:nvSpPr>
        <p:spPr>
          <a:xfrm>
            <a:off x="3336803" y="1922659"/>
            <a:ext cx="3886200" cy="601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Kawa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data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oũndubi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tebawayi</a:t>
            </a:r>
            <a:endParaRPr lang="es-CO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s-CO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F88E81A-1F74-905A-6BFE-FFE1DA1ACC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8764" y="2175908"/>
            <a:ext cx="2032463" cy="6351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DF8836B-E13B-026B-2B3A-D57BD776A1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9052" y="2549099"/>
            <a:ext cx="2540579" cy="120677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B8623BD-42EF-6B76-3C0E-282EB13690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0356" y="2772925"/>
            <a:ext cx="584333" cy="60973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15C18167-FAA3-B03D-5613-6880C275037C}"/>
              </a:ext>
            </a:extLst>
          </p:cNvPr>
          <p:cNvSpPr txBox="1"/>
          <p:nvPr/>
        </p:nvSpPr>
        <p:spPr>
          <a:xfrm>
            <a:off x="2521527" y="2968944"/>
            <a:ext cx="3886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/>
              <a:t>3.1. </a:t>
            </a:r>
            <a:r>
              <a:rPr lang="es-ES" sz="1200" dirty="0" err="1"/>
              <a:t>Sãwã</a:t>
            </a:r>
            <a:r>
              <a:rPr lang="es-ES" sz="1200" dirty="0"/>
              <a:t> </a:t>
            </a:r>
            <a:r>
              <a:rPr lang="es-ES" sz="1200" dirty="0" err="1"/>
              <a:t>obarita</a:t>
            </a:r>
            <a:r>
              <a:rPr lang="es-ES" sz="1200" dirty="0"/>
              <a:t> </a:t>
            </a:r>
            <a:r>
              <a:rPr lang="es-ES" sz="1200" dirty="0" err="1"/>
              <a:t>nã</a:t>
            </a:r>
            <a:r>
              <a:rPr lang="es-ES" sz="1200" dirty="0"/>
              <a:t> </a:t>
            </a:r>
            <a:r>
              <a:rPr lang="es-ES" sz="1200" dirty="0" err="1"/>
              <a:t>ũndũ</a:t>
            </a:r>
            <a:r>
              <a:rPr lang="es-ES" sz="1200" dirty="0"/>
              <a:t> </a:t>
            </a:r>
            <a:r>
              <a:rPr lang="es-ES" sz="1200" dirty="0" err="1"/>
              <a:t>kawai</a:t>
            </a:r>
            <a:r>
              <a:rPr lang="es-ES" sz="1200" dirty="0"/>
              <a:t> </a:t>
            </a:r>
            <a:r>
              <a:rPr lang="es-ES" sz="1200" dirty="0" err="1"/>
              <a:t>bara</a:t>
            </a:r>
            <a:endParaRPr lang="es-ES" sz="1200" dirty="0"/>
          </a:p>
          <a:p>
            <a:r>
              <a:rPr lang="es-ES" sz="1200" dirty="0"/>
              <a:t>3.2. </a:t>
            </a:r>
            <a:r>
              <a:rPr lang="es-ES" sz="1200" dirty="0" err="1"/>
              <a:t>Amba</a:t>
            </a:r>
            <a:r>
              <a:rPr lang="es-ES" sz="1200" dirty="0"/>
              <a:t> bue </a:t>
            </a:r>
            <a:r>
              <a:rPr lang="es-ES" sz="1200" dirty="0" err="1"/>
              <a:t>kuadai</a:t>
            </a:r>
            <a:r>
              <a:rPr lang="es-ES" sz="1200" dirty="0"/>
              <a:t> </a:t>
            </a:r>
            <a:r>
              <a:rPr lang="es-ES" sz="1200" dirty="0" err="1"/>
              <a:t>yi</a:t>
            </a:r>
            <a:r>
              <a:rPr lang="es-ES" sz="1200" dirty="0"/>
              <a:t> </a:t>
            </a:r>
            <a:r>
              <a:rPr lang="es-ES" sz="1200" dirty="0" err="1"/>
              <a:t>ará</a:t>
            </a:r>
            <a:r>
              <a:rPr lang="es-ES" sz="1200" dirty="0"/>
              <a:t> </a:t>
            </a:r>
            <a:r>
              <a:rPr lang="es-ES" sz="1200" dirty="0" err="1"/>
              <a:t>bihia</a:t>
            </a:r>
            <a:r>
              <a:rPr lang="es-ES" sz="1200" dirty="0"/>
              <a:t> </a:t>
            </a:r>
            <a:r>
              <a:rPr lang="es-ES" sz="1200" dirty="0" err="1"/>
              <a:t>obarita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1527" y="2529529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Eda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kãr</a:t>
            </a:r>
            <a:r>
              <a:rPr lang="es-CO" b="1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ẽ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8127" y="2787894"/>
            <a:ext cx="889203" cy="63514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003D9735-3320-5DB1-816B-DF49B579C9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9052" y="4378247"/>
            <a:ext cx="2527876" cy="1206775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2548764" y="4670343"/>
            <a:ext cx="4875142" cy="81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>
                <a:latin typeface="+mj-lt"/>
                <a:ea typeface="Microsoft JhengHei" panose="020B0604030504040204" pitchFamily="34" charset="-120"/>
              </a:rPr>
              <a:t>Yi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ne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kawanumubara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oibarayã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iyia</a:t>
            </a:r>
            <a:endParaRPr lang="es-ES" sz="1200" dirty="0">
              <a:latin typeface="+mj-lt"/>
              <a:ea typeface="Microsoft JhengHei" panose="020B0604030504040204" pitchFamily="34" charset="-12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Jaradioda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peudata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kĩrãka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buta.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Mãwã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mina,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iyi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ewarizã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kãrẽ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obariare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kĩrãndua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ẽmamarẽã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95B55860-C8E3-D041-3FC8-302994A1C0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8317" y="4579474"/>
            <a:ext cx="546224" cy="635145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ADBD6719-158A-126C-CD97-0BA78758912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9052" y="6335409"/>
            <a:ext cx="2527876" cy="119407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E8EB8DC1-D0EE-3CBA-46AE-34F9DD01D49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6693" y="6611085"/>
            <a:ext cx="609739" cy="622442"/>
          </a:xfrm>
          <a:prstGeom prst="rect">
            <a:avLst/>
          </a:prstGeom>
        </p:spPr>
      </p:pic>
      <p:sp>
        <p:nvSpPr>
          <p:cNvPr id="75" name="CuadroTexto 74">
            <a:extLst>
              <a:ext uri="{FF2B5EF4-FFF2-40B4-BE49-F238E27FC236}">
                <a16:creationId xmlns:a16="http://schemas.microsoft.com/office/drawing/2014/main" id="{6E3E8639-4C8B-DD47-1C60-DDEFA4BD3F4F}"/>
              </a:ext>
            </a:extLst>
          </p:cNvPr>
          <p:cNvSpPr txBox="1"/>
          <p:nvPr/>
        </p:nvSpPr>
        <p:spPr>
          <a:xfrm>
            <a:off x="2524842" y="6630579"/>
            <a:ext cx="505194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O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ũndibarã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ãba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bidã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kãrẽ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kawadata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jẽmenene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wa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,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iyimã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bude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2524842" y="4359160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Kãreta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okawa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busa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waita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1442" y="4598475"/>
            <a:ext cx="889203" cy="63514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4E52565B-A77E-2433-CEA0-792B671EBF10}"/>
              </a:ext>
            </a:extLst>
          </p:cNvPr>
          <p:cNvSpPr txBox="1"/>
          <p:nvPr/>
        </p:nvSpPr>
        <p:spPr>
          <a:xfrm>
            <a:off x="2518218" y="6293564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Kãr</a:t>
            </a:r>
            <a:r>
              <a:rPr lang="es-CO" b="1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ẽ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oibarata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3" name="Imagen 82">
            <a:extLst>
              <a:ext uri="{FF2B5EF4-FFF2-40B4-BE49-F238E27FC236}">
                <a16:creationId xmlns:a16="http://schemas.microsoft.com/office/drawing/2014/main" id="{9BD60DCC-6B93-552A-50F4-3409E3D7D5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4818" y="6532879"/>
            <a:ext cx="889203" cy="6351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6C85AB4-7041-B1A0-B5B5-FED40CE36A94}"/>
              </a:ext>
            </a:extLst>
          </p:cNvPr>
          <p:cNvSpPr txBox="1"/>
          <p:nvPr/>
        </p:nvSpPr>
        <p:spPr>
          <a:xfrm>
            <a:off x="191068" y="2891341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1.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DC85A4-1950-7DF8-86A0-FF80A01BE186}"/>
              </a:ext>
            </a:extLst>
          </p:cNvPr>
          <p:cNvSpPr txBox="1"/>
          <p:nvPr/>
        </p:nvSpPr>
        <p:spPr>
          <a:xfrm>
            <a:off x="193340" y="472156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2.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C0922A6-C392-7703-D48A-1CDDA36120CE}"/>
              </a:ext>
            </a:extLst>
          </p:cNvPr>
          <p:cNvSpPr txBox="1"/>
          <p:nvPr/>
        </p:nvSpPr>
        <p:spPr>
          <a:xfrm>
            <a:off x="195612" y="6656565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3.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739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n 78">
            <a:extLst>
              <a:ext uri="{FF2B5EF4-FFF2-40B4-BE49-F238E27FC236}">
                <a16:creationId xmlns:a16="http://schemas.microsoft.com/office/drawing/2014/main" id="{2B4C076A-9001-5043-08EE-F5F97D230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56" y="7120737"/>
            <a:ext cx="6338744" cy="285815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ECFB194-0CDD-BB14-658C-6F7D528CF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6432" y="1602739"/>
            <a:ext cx="584333" cy="6478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CE3C516-0A05-CA47-3EB8-E55F46427E17}"/>
              </a:ext>
            </a:extLst>
          </p:cNvPr>
          <p:cNvSpPr txBox="1"/>
          <p:nvPr/>
        </p:nvSpPr>
        <p:spPr>
          <a:xfrm>
            <a:off x="2456211" y="190469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Tema 3: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92EBCE7-9147-39C3-632A-5142697206ED}"/>
              </a:ext>
            </a:extLst>
          </p:cNvPr>
          <p:cNvSpPr txBox="1"/>
          <p:nvPr/>
        </p:nvSpPr>
        <p:spPr>
          <a:xfrm>
            <a:off x="3336803" y="1922659"/>
            <a:ext cx="3886200" cy="29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Aplicación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F88E81A-1F74-905A-6BFE-FFE1DA1ACC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8764" y="2175908"/>
            <a:ext cx="2032463" cy="6351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DF8836B-E13B-026B-2B3A-D57BD776A1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9052" y="2549099"/>
            <a:ext cx="2540579" cy="120677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B8623BD-42EF-6B76-3C0E-282EB13690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0356" y="2772925"/>
            <a:ext cx="584333" cy="60973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15C18167-FAA3-B03D-5613-6880C275037C}"/>
              </a:ext>
            </a:extLst>
          </p:cNvPr>
          <p:cNvSpPr txBox="1"/>
          <p:nvPr/>
        </p:nvSpPr>
        <p:spPr>
          <a:xfrm>
            <a:off x="2521527" y="2968944"/>
            <a:ext cx="3886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/>
              <a:t>3.1. Guía previa ejemplificadora</a:t>
            </a:r>
          </a:p>
          <a:p>
            <a:r>
              <a:rPr lang="es-ES" sz="1200" dirty="0"/>
              <a:t>3.2. Integración de un bloque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1527" y="2529529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Contenidos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8127" y="2787894"/>
            <a:ext cx="889203" cy="63514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003D9735-3320-5DB1-816B-DF49B579C9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9052" y="4378247"/>
            <a:ext cx="2527876" cy="1206775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2548764" y="4670343"/>
            <a:ext cx="4875142" cy="601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>
                <a:latin typeface="+mj-lt"/>
                <a:ea typeface="Microsoft JhengHei" panose="020B0604030504040204" pitchFamily="34" charset="-120"/>
              </a:rPr>
              <a:t>El alumno: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>
                <a:latin typeface="+mj-lt"/>
                <a:ea typeface="Microsoft JhengHei" panose="020B0604030504040204" pitchFamily="34" charset="-120"/>
              </a:rPr>
              <a:t>Construirá elementos a partir de una rutina básica</a:t>
            </a: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95B55860-C8E3-D041-3FC8-302994A1C0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8317" y="4579474"/>
            <a:ext cx="546224" cy="635145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ADBD6719-158A-126C-CD97-0BA78758912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9052" y="6335409"/>
            <a:ext cx="2527876" cy="119407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E8EB8DC1-D0EE-3CBA-46AE-34F9DD01D49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6693" y="6611085"/>
            <a:ext cx="609739" cy="622442"/>
          </a:xfrm>
          <a:prstGeom prst="rect">
            <a:avLst/>
          </a:prstGeom>
        </p:spPr>
      </p:pic>
      <p:sp>
        <p:nvSpPr>
          <p:cNvPr id="75" name="CuadroTexto 74">
            <a:extLst>
              <a:ext uri="{FF2B5EF4-FFF2-40B4-BE49-F238E27FC236}">
                <a16:creationId xmlns:a16="http://schemas.microsoft.com/office/drawing/2014/main" id="{6E3E8639-4C8B-DD47-1C60-DDEFA4BD3F4F}"/>
              </a:ext>
            </a:extLst>
          </p:cNvPr>
          <p:cNvSpPr txBox="1"/>
          <p:nvPr/>
        </p:nvSpPr>
        <p:spPr>
          <a:xfrm>
            <a:off x="2524842" y="6630579"/>
            <a:ext cx="50519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Presentar, por lo menos una situación regular o lúdica en donde haga evidentes las nociones aprendidas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2524842" y="4359160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Objetivo específico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1442" y="4598475"/>
            <a:ext cx="889203" cy="63514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4E52565B-A77E-2433-CEA0-792B671EBF10}"/>
              </a:ext>
            </a:extLst>
          </p:cNvPr>
          <p:cNvSpPr txBox="1"/>
          <p:nvPr/>
        </p:nvSpPr>
        <p:spPr>
          <a:xfrm>
            <a:off x="2518218" y="6293564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Actividades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3" name="Imagen 82">
            <a:extLst>
              <a:ext uri="{FF2B5EF4-FFF2-40B4-BE49-F238E27FC236}">
                <a16:creationId xmlns:a16="http://schemas.microsoft.com/office/drawing/2014/main" id="{9BD60DCC-6B93-552A-50F4-3409E3D7D5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4818" y="6532879"/>
            <a:ext cx="889203" cy="6351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6C85AB4-7041-B1A0-B5B5-FED40CE36A94}"/>
              </a:ext>
            </a:extLst>
          </p:cNvPr>
          <p:cNvSpPr txBox="1"/>
          <p:nvPr/>
        </p:nvSpPr>
        <p:spPr>
          <a:xfrm>
            <a:off x="191068" y="2891341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1.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DC85A4-1950-7DF8-86A0-FF80A01BE186}"/>
              </a:ext>
            </a:extLst>
          </p:cNvPr>
          <p:cNvSpPr txBox="1"/>
          <p:nvPr/>
        </p:nvSpPr>
        <p:spPr>
          <a:xfrm>
            <a:off x="193340" y="472156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2.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C0922A6-C392-7703-D48A-1CDDA36120CE}"/>
              </a:ext>
            </a:extLst>
          </p:cNvPr>
          <p:cNvSpPr txBox="1"/>
          <p:nvPr/>
        </p:nvSpPr>
        <p:spPr>
          <a:xfrm>
            <a:off x="195612" y="6656565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3.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920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620E9866-1474-A2F5-A8BA-46ACF98F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085" y="2961112"/>
            <a:ext cx="2540579" cy="1206775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3862612" y="1308398"/>
            <a:ext cx="3886200" cy="323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Yi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sãwã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odata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b="1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ũ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ndubiyã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9212" y="1547713"/>
            <a:ext cx="889203" cy="63514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3889849" y="3163462"/>
            <a:ext cx="4875142" cy="29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Nẽ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kawã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nũmũ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ewaride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3865927" y="285227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Sombe</a:t>
            </a:r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zã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527" y="3091594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4B66F748-CDEF-B557-7749-021C9ED6B668}"/>
              </a:ext>
            </a:extLst>
          </p:cNvPr>
          <p:cNvSpPr txBox="1"/>
          <p:nvPr/>
        </p:nvSpPr>
        <p:spPr>
          <a:xfrm>
            <a:off x="1532153" y="167021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4.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BC3715AB-E322-CF2D-CF06-FE4D1072AAAB}"/>
              </a:ext>
            </a:extLst>
          </p:cNvPr>
          <p:cNvSpPr txBox="1"/>
          <p:nvPr/>
        </p:nvSpPr>
        <p:spPr>
          <a:xfrm>
            <a:off x="1534425" y="325562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5.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241" y="1501917"/>
            <a:ext cx="635145" cy="647848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D733DC5F-8067-67E1-94BB-6657F28434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483" y="3338690"/>
            <a:ext cx="698659" cy="546224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3889849" y="1721794"/>
            <a:ext cx="33298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Yi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arã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bihia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jũrẽ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awã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barita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oibrã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kãẽã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jowã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kĩrã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aba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audu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ũmẽ</a:t>
            </a:r>
            <a:endParaRPr lang="es-MX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70371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620E9866-1474-A2F5-A8BA-46ACF98F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085" y="2961112"/>
            <a:ext cx="2540579" cy="1206775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3862612" y="1308398"/>
            <a:ext cx="3886200" cy="317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Evidencias de desempeño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9212" y="1547713"/>
            <a:ext cx="889203" cy="63514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3889849" y="3163462"/>
            <a:ext cx="4875142" cy="29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Sesión de clase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3865927" y="285227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Tiempo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527" y="3091594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4B66F748-CDEF-B557-7749-021C9ED6B668}"/>
              </a:ext>
            </a:extLst>
          </p:cNvPr>
          <p:cNvSpPr txBox="1"/>
          <p:nvPr/>
        </p:nvSpPr>
        <p:spPr>
          <a:xfrm>
            <a:off x="1532153" y="167021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4.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BC3715AB-E322-CF2D-CF06-FE4D1072AAAB}"/>
              </a:ext>
            </a:extLst>
          </p:cNvPr>
          <p:cNvSpPr txBox="1"/>
          <p:nvPr/>
        </p:nvSpPr>
        <p:spPr>
          <a:xfrm>
            <a:off x="1534425" y="325562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5.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241" y="1501917"/>
            <a:ext cx="635145" cy="647848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D733DC5F-8067-67E1-94BB-6657F28434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483" y="3338690"/>
            <a:ext cx="698659" cy="546224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3889849" y="1721794"/>
            <a:ext cx="33298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Bloque integrado por una rutina con un mínimo de 7 acciones</a:t>
            </a:r>
            <a:endParaRPr lang="es-MX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67728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9112" y="1308398"/>
            <a:ext cx="3886200" cy="317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Bibliografía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5712" y="1547713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3741" y="1501917"/>
            <a:ext cx="635145" cy="647848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2537299" y="1721794"/>
            <a:ext cx="491125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PROTTSMAN, KIKI. How to be a Coder. Ed. DK Pinguin Random House. 2019</a:t>
            </a:r>
          </a:p>
          <a:p>
            <a:pPr algn="just"/>
            <a:endParaRPr lang="en-US" sz="1200" dirty="0">
              <a:effectLst/>
              <a:latin typeface="+mj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en-U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SPIRO RUTH Y CHAN IRENE. Al </a:t>
            </a:r>
            <a:r>
              <a:rPr lang="en-U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bebé</a:t>
            </a:r>
            <a:r>
              <a:rPr lang="en-U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le </a:t>
            </a:r>
            <a:r>
              <a:rPr lang="en-U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encanta</a:t>
            </a:r>
            <a:r>
              <a:rPr lang="en-U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codificar</a:t>
            </a:r>
            <a:r>
              <a:rPr lang="en-U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. Ed. Baby Loves. 2019</a:t>
            </a:r>
            <a:endParaRPr lang="es-MX" sz="1200" dirty="0">
              <a:latin typeface="+mj-lt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D83204D-26EF-9ED0-57E9-3BF9D74643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50" y="13316"/>
            <a:ext cx="77724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052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BF341A0A-F15A-4FA9-72C6-BB488B6CE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7777" y="4461058"/>
            <a:ext cx="1485249" cy="760591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8BC4B077-1E03-C367-22C0-6E3D3576B4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9893" y="3034030"/>
            <a:ext cx="1491237" cy="760591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B885395-B9EE-E8DF-6C76-A0908FD162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3049" y="1624538"/>
            <a:ext cx="1479260" cy="760591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BF3556CF-6CBB-DA49-CD42-C7F88E6AEA2F}"/>
              </a:ext>
            </a:extLst>
          </p:cNvPr>
          <p:cNvSpPr txBox="1"/>
          <p:nvPr/>
        </p:nvSpPr>
        <p:spPr>
          <a:xfrm>
            <a:off x="1774214" y="1808826"/>
            <a:ext cx="13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800" b="1" dirty="0">
                <a:latin typeface="Arial Rounded MT Bold" panose="020F0704030504030204" pitchFamily="34" charset="0"/>
              </a:rPr>
              <a:t>Enunciado</a:t>
            </a:r>
            <a:endParaRPr lang="es-MX" sz="1800" b="1" dirty="0">
              <a:latin typeface="Arial Rounded MT Bold" panose="020F070403050403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6CFAE6D-FBDB-43D1-5308-2D85212A687F}"/>
              </a:ext>
            </a:extLst>
          </p:cNvPr>
          <p:cNvSpPr txBox="1"/>
          <p:nvPr/>
        </p:nvSpPr>
        <p:spPr>
          <a:xfrm>
            <a:off x="4933867" y="1665694"/>
            <a:ext cx="25042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CO" sz="1200" dirty="0"/>
              <a:t>Genera un programa que permita </a:t>
            </a:r>
          </a:p>
          <a:p>
            <a:pPr algn="just"/>
            <a:r>
              <a:rPr lang="es-CO" sz="1200" dirty="0"/>
              <a:t>identificar, que no pertenece al </a:t>
            </a:r>
          </a:p>
          <a:p>
            <a:pPr algn="just"/>
            <a:r>
              <a:rPr lang="es-CO" sz="1200" dirty="0"/>
              <a:t>conjunto A </a:t>
            </a:r>
            <a:endParaRPr lang="es-MX" sz="1200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A680960-910F-E222-0B51-C7E58D87FC16}"/>
              </a:ext>
            </a:extLst>
          </p:cNvPr>
          <p:cNvSpPr txBox="1"/>
          <p:nvPr/>
        </p:nvSpPr>
        <p:spPr>
          <a:xfrm>
            <a:off x="5089235" y="3207959"/>
            <a:ext cx="1422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800" b="1" dirty="0">
                <a:latin typeface="Arial Rounded MT Bold" panose="020F0704030504030204" pitchFamily="34" charset="0"/>
              </a:rPr>
              <a:t>Conjunto A</a:t>
            </a:r>
            <a:endParaRPr lang="es-MX" sz="1800" b="1" dirty="0">
              <a:latin typeface="Arial Rounded MT Bold" panose="020F0704030504030204" pitchFamily="34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9EAF5FD-3C34-B81F-23CE-10962B19726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145" r="38029" b="7817"/>
          <a:stretch/>
        </p:blipFill>
        <p:spPr>
          <a:xfrm>
            <a:off x="567016" y="2289614"/>
            <a:ext cx="2515825" cy="2349197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12FB1BB1-B194-6613-7200-99F35C98AD1D}"/>
              </a:ext>
            </a:extLst>
          </p:cNvPr>
          <p:cNvSpPr txBox="1"/>
          <p:nvPr/>
        </p:nvSpPr>
        <p:spPr>
          <a:xfrm>
            <a:off x="4742309" y="4677884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800" b="1" dirty="0">
                <a:latin typeface="Arial Rounded MT Bold" panose="020F0704030504030204" pitchFamily="34" charset="0"/>
              </a:rPr>
              <a:t>Código</a:t>
            </a: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012CE2A5-3F61-A674-6480-83B488C3D98D}"/>
              </a:ext>
            </a:extLst>
          </p:cNvPr>
          <p:cNvCxnSpPr/>
          <p:nvPr/>
        </p:nvCxnSpPr>
        <p:spPr>
          <a:xfrm>
            <a:off x="4070919" y="2385129"/>
            <a:ext cx="0" cy="64890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B9BDCA39-1923-42D0-33FD-71D403706C42}"/>
              </a:ext>
            </a:extLst>
          </p:cNvPr>
          <p:cNvCxnSpPr/>
          <p:nvPr/>
        </p:nvCxnSpPr>
        <p:spPr>
          <a:xfrm>
            <a:off x="4059543" y="3806773"/>
            <a:ext cx="0" cy="64890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0" name="Diagrama de flujo: proceso alternativo 69">
            <a:extLst>
              <a:ext uri="{FF2B5EF4-FFF2-40B4-BE49-F238E27FC236}">
                <a16:creationId xmlns:a16="http://schemas.microsoft.com/office/drawing/2014/main" id="{194581AE-739A-F308-0AFC-8F10498BABAF}"/>
              </a:ext>
            </a:extLst>
          </p:cNvPr>
          <p:cNvSpPr/>
          <p:nvPr/>
        </p:nvSpPr>
        <p:spPr>
          <a:xfrm>
            <a:off x="414668" y="5712520"/>
            <a:ext cx="7028120" cy="3973739"/>
          </a:xfrm>
          <a:prstGeom prst="flowChartAlternateProcess">
            <a:avLst/>
          </a:prstGeom>
          <a:solidFill>
            <a:srgbClr val="FDF4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B4FBFF4F-B009-CE57-983F-76F984421689}"/>
              </a:ext>
            </a:extLst>
          </p:cNvPr>
          <p:cNvSpPr txBox="1"/>
          <p:nvPr/>
        </p:nvSpPr>
        <p:spPr>
          <a:xfrm>
            <a:off x="952980" y="5785624"/>
            <a:ext cx="665992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solidFill>
                  <a:srgbClr val="0070C0"/>
                </a:solidFill>
              </a:rPr>
              <a:t>&lt;html&gt;</a:t>
            </a:r>
          </a:p>
          <a:p>
            <a:endParaRPr lang="es-MX" dirty="0">
              <a:solidFill>
                <a:srgbClr val="0070C0"/>
              </a:solidFill>
            </a:endParaRPr>
          </a:p>
          <a:p>
            <a:r>
              <a:rPr lang="es-MX" dirty="0">
                <a:solidFill>
                  <a:srgbClr val="0070C0"/>
                </a:solidFill>
              </a:rPr>
              <a:t>&lt;head&gt;</a:t>
            </a:r>
          </a:p>
          <a:p>
            <a:r>
              <a:rPr lang="es-MX" dirty="0">
                <a:solidFill>
                  <a:srgbClr val="0070C0"/>
                </a:solidFill>
              </a:rPr>
              <a:t>    &lt;title&gt;</a:t>
            </a:r>
            <a:r>
              <a:rPr lang="es-MX" dirty="0">
                <a:solidFill>
                  <a:schemeClr val="tx1"/>
                </a:solidFill>
              </a:rPr>
              <a:t>Ejemplo de JavaScript</a:t>
            </a:r>
            <a:r>
              <a:rPr lang="es-MX" dirty="0">
                <a:solidFill>
                  <a:srgbClr val="0070C0"/>
                </a:solidFill>
              </a:rPr>
              <a:t>&lt;/title&gt;</a:t>
            </a:r>
          </a:p>
          <a:p>
            <a:r>
              <a:rPr lang="es-MX" dirty="0">
                <a:solidFill>
                  <a:srgbClr val="0070C0"/>
                </a:solidFill>
              </a:rPr>
              <a:t>    &lt;meta charset="UTF-8"&gt;</a:t>
            </a:r>
          </a:p>
          <a:p>
            <a:r>
              <a:rPr lang="es-MX" dirty="0">
                <a:solidFill>
                  <a:srgbClr val="0070C0"/>
                </a:solidFill>
              </a:rPr>
              <a:t>&lt;/head&gt;</a:t>
            </a:r>
          </a:p>
          <a:p>
            <a:endParaRPr lang="es-MX" dirty="0">
              <a:solidFill>
                <a:srgbClr val="0070C0"/>
              </a:solidFill>
            </a:endParaRPr>
          </a:p>
          <a:p>
            <a:r>
              <a:rPr lang="es-MX" dirty="0">
                <a:solidFill>
                  <a:srgbClr val="0070C0"/>
                </a:solidFill>
              </a:rPr>
              <a:t>&lt;</a:t>
            </a:r>
            <a:r>
              <a:rPr lang="es-MX" dirty="0" err="1">
                <a:solidFill>
                  <a:srgbClr val="0070C0"/>
                </a:solidFill>
              </a:rPr>
              <a:t>body</a:t>
            </a:r>
            <a:r>
              <a:rPr lang="es-MX" dirty="0">
                <a:solidFill>
                  <a:srgbClr val="0070C0"/>
                </a:solidFill>
              </a:rPr>
              <a:t>&gt;</a:t>
            </a:r>
          </a:p>
          <a:p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form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&lt;p&gt;</a:t>
            </a:r>
            <a:r>
              <a:rPr lang="es-MX" dirty="0">
                <a:solidFill>
                  <a:schemeClr val="tx1"/>
                </a:solidFill>
              </a:rPr>
              <a:t>Selecciona lo que no pertenece al conjunto A</a:t>
            </a:r>
            <a:r>
              <a:rPr lang="es-MX" dirty="0">
                <a:solidFill>
                  <a:srgbClr val="0070C0"/>
                </a:solidFill>
              </a:rPr>
              <a:t>&lt;/p&gt;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&lt;p&gt;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select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id</a:t>
            </a:r>
            <a:r>
              <a:rPr lang="es-MX" dirty="0">
                <a:solidFill>
                  <a:srgbClr val="0070C0"/>
                </a:solidFill>
              </a:rPr>
              <a:t>="pizza"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onChange</a:t>
            </a:r>
            <a:r>
              <a:rPr lang="es-MX" dirty="0">
                <a:solidFill>
                  <a:srgbClr val="0070C0"/>
                </a:solidFill>
              </a:rPr>
              <a:t>="</a:t>
            </a:r>
            <a:r>
              <a:rPr lang="es-MX" dirty="0" err="1">
                <a:solidFill>
                  <a:srgbClr val="0070C0"/>
                </a:solidFill>
              </a:rPr>
              <a:t>mostrarSeleccionPizza</a:t>
            </a:r>
            <a:r>
              <a:rPr lang="es-MX" dirty="0">
                <a:solidFill>
                  <a:srgbClr val="0070C0"/>
                </a:solidFill>
              </a:rPr>
              <a:t>()"&gt;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value</a:t>
            </a:r>
            <a:r>
              <a:rPr lang="es-MX" dirty="0">
                <a:solidFill>
                  <a:srgbClr val="0070C0"/>
                </a:solidFill>
              </a:rPr>
              <a:t>="¡Felicitaciones muy bien!"&gt;</a:t>
            </a:r>
            <a:r>
              <a:rPr lang="es-MX" dirty="0">
                <a:solidFill>
                  <a:schemeClr val="tx1"/>
                </a:solidFill>
              </a:rPr>
              <a:t>Abrigo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value</a:t>
            </a:r>
            <a:r>
              <a:rPr lang="es-MX" dirty="0">
                <a:solidFill>
                  <a:srgbClr val="0070C0"/>
                </a:solidFill>
              </a:rPr>
              <a:t>="Vuelve a intentar"&gt;</a:t>
            </a:r>
            <a:r>
              <a:rPr lang="es-MX" dirty="0">
                <a:solidFill>
                  <a:schemeClr val="tx1"/>
                </a:solidFill>
              </a:rPr>
              <a:t>Elefante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value</a:t>
            </a:r>
            <a:r>
              <a:rPr lang="es-MX" dirty="0">
                <a:solidFill>
                  <a:srgbClr val="0070C0"/>
                </a:solidFill>
              </a:rPr>
              <a:t>="Vuelve a intentar"&gt;</a:t>
            </a:r>
            <a:r>
              <a:rPr lang="es-MX" dirty="0">
                <a:solidFill>
                  <a:schemeClr val="tx1"/>
                </a:solidFill>
              </a:rPr>
              <a:t>Vaca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&lt;/</a:t>
            </a:r>
            <a:r>
              <a:rPr lang="es-MX" dirty="0" err="1">
                <a:solidFill>
                  <a:srgbClr val="0070C0"/>
                </a:solidFill>
              </a:rPr>
              <a:t>select</a:t>
            </a:r>
            <a:r>
              <a:rPr lang="es-MX" dirty="0">
                <a:solidFill>
                  <a:srgbClr val="0070C0"/>
                </a:solidFill>
              </a:rPr>
              <a:t>&gt;&lt;/p&gt;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&lt;p&gt;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&lt;input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type</a:t>
            </a:r>
            <a:r>
              <a:rPr lang="es-MX" dirty="0">
                <a:solidFill>
                  <a:srgbClr val="0070C0"/>
                </a:solidFill>
              </a:rPr>
              <a:t>="</a:t>
            </a:r>
            <a:r>
              <a:rPr lang="es-MX" dirty="0" err="1">
                <a:solidFill>
                  <a:srgbClr val="0070C0"/>
                </a:solidFill>
              </a:rPr>
              <a:t>text</a:t>
            </a:r>
            <a:r>
              <a:rPr lang="es-MX" dirty="0">
                <a:solidFill>
                  <a:srgbClr val="0070C0"/>
                </a:solidFill>
              </a:rPr>
              <a:t>"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id</a:t>
            </a:r>
            <a:r>
              <a:rPr lang="es-MX" dirty="0">
                <a:solidFill>
                  <a:srgbClr val="0070C0"/>
                </a:solidFill>
              </a:rPr>
              <a:t>="mensaje"&gt;&lt;/p&gt;</a:t>
            </a:r>
          </a:p>
          <a:p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form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endParaRPr lang="es-MX" dirty="0"/>
          </a:p>
        </p:txBody>
      </p:sp>
      <p:pic>
        <p:nvPicPr>
          <p:cNvPr id="65" name="Imagen 64">
            <a:extLst>
              <a:ext uri="{FF2B5EF4-FFF2-40B4-BE49-F238E27FC236}">
                <a16:creationId xmlns:a16="http://schemas.microsoft.com/office/drawing/2014/main" id="{5731C782-5524-8C58-83CB-3F25B53C77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19420" y="5280964"/>
            <a:ext cx="415361" cy="541370"/>
          </a:xfrm>
          <a:prstGeom prst="rect">
            <a:avLst/>
          </a:prstGeom>
        </p:spPr>
      </p:pic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id="{BAFD5E43-F3E3-E677-9BC6-00A4B62E8B73}"/>
              </a:ext>
            </a:extLst>
          </p:cNvPr>
          <p:cNvCxnSpPr>
            <a:cxnSpLocks/>
          </p:cNvCxnSpPr>
          <p:nvPr/>
        </p:nvCxnSpPr>
        <p:spPr>
          <a:xfrm>
            <a:off x="4048167" y="4268468"/>
            <a:ext cx="0" cy="1214379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F9F1926F-7EBC-55A0-2936-48CE031C47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50" y="13316"/>
            <a:ext cx="7772400" cy="58102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6547F0A-FDA6-F9C0-3F4F-37B4E36FCC10}"/>
              </a:ext>
            </a:extLst>
          </p:cNvPr>
          <p:cNvSpPr txBox="1"/>
          <p:nvPr/>
        </p:nvSpPr>
        <p:spPr>
          <a:xfrm>
            <a:off x="3318238" y="881577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800" b="1" dirty="0">
                <a:latin typeface="Arial Rounded MT Bold" panose="020F0704030504030204" pitchFamily="34" charset="0"/>
              </a:rPr>
              <a:t>Ejemplo 1</a:t>
            </a:r>
            <a:endParaRPr lang="es-MX" sz="18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553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Diagrama de flujo: proceso alternativo 69">
            <a:extLst>
              <a:ext uri="{FF2B5EF4-FFF2-40B4-BE49-F238E27FC236}">
                <a16:creationId xmlns:a16="http://schemas.microsoft.com/office/drawing/2014/main" id="{194581AE-739A-F308-0AFC-8F10498BABAF}"/>
              </a:ext>
            </a:extLst>
          </p:cNvPr>
          <p:cNvSpPr/>
          <p:nvPr/>
        </p:nvSpPr>
        <p:spPr>
          <a:xfrm>
            <a:off x="414668" y="1374417"/>
            <a:ext cx="7028120" cy="3654783"/>
          </a:xfrm>
          <a:prstGeom prst="flowChartAlternateProcess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B4FBFF4F-B009-CE57-983F-76F984421689}"/>
              </a:ext>
            </a:extLst>
          </p:cNvPr>
          <p:cNvSpPr txBox="1"/>
          <p:nvPr/>
        </p:nvSpPr>
        <p:spPr>
          <a:xfrm>
            <a:off x="694931" y="1817014"/>
            <a:ext cx="6659925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&lt;script&gt;</a:t>
            </a:r>
          </a:p>
          <a:p>
            <a:r>
              <a:rPr lang="es-MX" dirty="0"/>
              <a:t>        </a:t>
            </a:r>
            <a:r>
              <a:rPr lang="es-MX" dirty="0" err="1"/>
              <a:t>function</a:t>
            </a:r>
            <a:r>
              <a:rPr lang="es-MX" dirty="0"/>
              <a:t> </a:t>
            </a:r>
            <a:r>
              <a:rPr lang="es-MX" dirty="0" err="1"/>
              <a:t>mostrarSeleccionPizza</a:t>
            </a:r>
            <a:r>
              <a:rPr lang="es-MX" dirty="0">
                <a:solidFill>
                  <a:srgbClr val="0070C0"/>
                </a:solidFill>
              </a:rPr>
              <a:t>() {</a:t>
            </a:r>
          </a:p>
          <a:p>
            <a:r>
              <a:rPr lang="es-MX" dirty="0">
                <a:solidFill>
                  <a:srgbClr val="7030A0"/>
                </a:solidFill>
              </a:rPr>
              <a:t>            </a:t>
            </a:r>
            <a:r>
              <a:rPr lang="es-MX" dirty="0" err="1">
                <a:solidFill>
                  <a:srgbClr val="7030A0"/>
                </a:solidFill>
              </a:rPr>
              <a:t>document</a:t>
            </a:r>
            <a:r>
              <a:rPr lang="es-MX" dirty="0" err="1"/>
              <a:t>.getElementById</a:t>
            </a:r>
            <a:r>
              <a:rPr lang="es-MX" dirty="0">
                <a:solidFill>
                  <a:srgbClr val="0070C0"/>
                </a:solidFill>
              </a:rPr>
              <a:t>('mensaje')</a:t>
            </a:r>
            <a:r>
              <a:rPr lang="es-MX" dirty="0"/>
              <a:t>.</a:t>
            </a:r>
            <a:r>
              <a:rPr lang="es-MX" dirty="0" err="1"/>
              <a:t>value</a:t>
            </a:r>
            <a:r>
              <a:rPr lang="es-MX" dirty="0"/>
              <a:t> =</a:t>
            </a:r>
          </a:p>
          <a:p>
            <a:r>
              <a:rPr lang="es-MX" dirty="0"/>
              <a:t>                </a:t>
            </a:r>
            <a:r>
              <a:rPr lang="es-MX" dirty="0" err="1">
                <a:solidFill>
                  <a:srgbClr val="7030A0"/>
                </a:solidFill>
              </a:rPr>
              <a:t>document</a:t>
            </a:r>
            <a:r>
              <a:rPr lang="es-MX" dirty="0" err="1"/>
              <a:t>.getElementById</a:t>
            </a:r>
            <a:r>
              <a:rPr lang="es-MX" dirty="0">
                <a:solidFill>
                  <a:srgbClr val="0070C0"/>
                </a:solidFill>
              </a:rPr>
              <a:t>('pizza')</a:t>
            </a:r>
            <a:r>
              <a:rPr lang="es-MX" dirty="0"/>
              <a:t>.</a:t>
            </a:r>
            <a:r>
              <a:rPr lang="es-MX" dirty="0" err="1">
                <a:solidFill>
                  <a:srgbClr val="7030A0"/>
                </a:solidFill>
              </a:rPr>
              <a:t>options</a:t>
            </a:r>
            <a:r>
              <a:rPr lang="es-MX" dirty="0">
                <a:solidFill>
                  <a:srgbClr val="0070C0"/>
                </a:solidFill>
              </a:rPr>
              <a:t>[</a:t>
            </a:r>
            <a:r>
              <a:rPr lang="es-MX" dirty="0" err="1">
                <a:solidFill>
                  <a:srgbClr val="7030A0"/>
                </a:solidFill>
              </a:rPr>
              <a:t>document</a:t>
            </a:r>
            <a:r>
              <a:rPr lang="es-MX" dirty="0" err="1"/>
              <a:t>.getElementById</a:t>
            </a:r>
            <a:r>
              <a:rPr lang="es-MX" dirty="0">
                <a:solidFill>
                  <a:srgbClr val="0070C0"/>
                </a:solidFill>
              </a:rPr>
              <a:t>('pizza')</a:t>
            </a:r>
            <a:r>
              <a:rPr lang="es-MX" dirty="0"/>
              <a:t>.</a:t>
            </a:r>
            <a:r>
              <a:rPr lang="es-MX" dirty="0" err="1"/>
              <a:t>selectedIndex</a:t>
            </a:r>
            <a:r>
              <a:rPr lang="es-MX" dirty="0">
                <a:solidFill>
                  <a:srgbClr val="0070C0"/>
                </a:solidFill>
              </a:rPr>
              <a:t>]</a:t>
            </a:r>
            <a:r>
              <a:rPr lang="es-MX" dirty="0"/>
              <a:t>.</a:t>
            </a:r>
            <a:r>
              <a:rPr lang="es-MX" dirty="0" err="1"/>
              <a:t>value</a:t>
            </a:r>
            <a:r>
              <a:rPr lang="es-MX" dirty="0"/>
              <a:t>;</a:t>
            </a:r>
          </a:p>
          <a:p>
            <a:r>
              <a:rPr lang="es-MX" dirty="0"/>
              <a:t>        }</a:t>
            </a:r>
          </a:p>
          <a:p>
            <a:r>
              <a:rPr lang="es-MX" dirty="0"/>
              <a:t>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&lt;/script&gt;</a:t>
            </a:r>
          </a:p>
          <a:p>
            <a:endParaRPr lang="es-MX" dirty="0"/>
          </a:p>
          <a:p>
            <a:r>
              <a:rPr lang="es-MX" dirty="0"/>
              <a:t>&lt;/</a:t>
            </a:r>
            <a:r>
              <a:rPr lang="es-MX" dirty="0" err="1"/>
              <a:t>body</a:t>
            </a:r>
            <a:r>
              <a:rPr lang="es-MX" dirty="0"/>
              <a:t>&gt;</a:t>
            </a:r>
          </a:p>
          <a:p>
            <a:endParaRPr lang="es-MX" dirty="0"/>
          </a:p>
          <a:p>
            <a:r>
              <a:rPr lang="es-MX" dirty="0"/>
              <a:t>&lt;/</a:t>
            </a:r>
            <a:r>
              <a:rPr lang="es-MX" dirty="0" err="1"/>
              <a:t>html</a:t>
            </a:r>
            <a:r>
              <a:rPr lang="es-MX" dirty="0"/>
              <a:t>&gt;</a:t>
            </a:r>
          </a:p>
          <a:p>
            <a:endParaRPr lang="es-MX" dirty="0"/>
          </a:p>
        </p:txBody>
      </p:sp>
      <p:pic>
        <p:nvPicPr>
          <p:cNvPr id="65" name="Imagen 64">
            <a:extLst>
              <a:ext uri="{FF2B5EF4-FFF2-40B4-BE49-F238E27FC236}">
                <a16:creationId xmlns:a16="http://schemas.microsoft.com/office/drawing/2014/main" id="{5731C782-5524-8C58-83CB-3F25B53C77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420" y="942861"/>
            <a:ext cx="415361" cy="54137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9F1926F-7EBC-55A0-2936-48CE031C47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" y="13316"/>
            <a:ext cx="7772400" cy="58102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414CD1C-DF68-BC79-0918-4C96A4E1589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935"/>
          <a:stretch/>
        </p:blipFill>
        <p:spPr>
          <a:xfrm>
            <a:off x="-21265" y="8145204"/>
            <a:ext cx="7889358" cy="191319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7E1BC81-B8E6-C24F-91AA-0664BCFB10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980" y="5910505"/>
            <a:ext cx="535002" cy="563078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15C6B524-06EC-37E8-D824-C170489C3085}"/>
              </a:ext>
            </a:extLst>
          </p:cNvPr>
          <p:cNvSpPr txBox="1"/>
          <p:nvPr/>
        </p:nvSpPr>
        <p:spPr>
          <a:xfrm>
            <a:off x="1487982" y="6220411"/>
            <a:ext cx="50738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 dirty="0">
                <a:solidFill>
                  <a:schemeClr val="accent2">
                    <a:lumMod val="75000"/>
                  </a:schemeClr>
                </a:solidFill>
              </a:rPr>
              <a:t>Link de visualización:</a:t>
            </a:r>
            <a:r>
              <a:rPr lang="es-CO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CO" dirty="0"/>
              <a:t>www.primaveraalegre.com/programar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93117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n 78">
            <a:extLst>
              <a:ext uri="{FF2B5EF4-FFF2-40B4-BE49-F238E27FC236}">
                <a16:creationId xmlns:a16="http://schemas.microsoft.com/office/drawing/2014/main" id="{2B4C076A-9001-5043-08EE-F5F97D230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56" y="7120737"/>
            <a:ext cx="6338744" cy="285815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63798"/>
            <a:ext cx="5589273" cy="251517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11A87A4-9675-0220-ADC9-21A74E5B76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4541" y="1076608"/>
            <a:ext cx="546224" cy="67325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8DAFF245-09A3-01B5-7981-0D947D4A5455}"/>
              </a:ext>
            </a:extLst>
          </p:cNvPr>
          <p:cNvSpPr txBox="1"/>
          <p:nvPr/>
        </p:nvSpPr>
        <p:spPr>
          <a:xfrm>
            <a:off x="2459935" y="1442084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b="1" dirty="0" err="1">
                <a:latin typeface="Arial Rounded MT Bold" panose="020F0704030504030204" pitchFamily="34" charset="0"/>
              </a:rPr>
              <a:t>Kārēta</a:t>
            </a:r>
            <a:r>
              <a:rPr lang="es-MX" b="1" dirty="0">
                <a:latin typeface="Arial Rounded MT Bold" panose="020F0704030504030204" pitchFamily="34" charset="0"/>
              </a:rPr>
              <a:t> </a:t>
            </a:r>
            <a:r>
              <a:rPr lang="es-MX" b="1" dirty="0" err="1">
                <a:latin typeface="Arial Rounded MT Bold" panose="020F0704030504030204" pitchFamily="34" charset="0"/>
              </a:rPr>
              <a:t>Kawadaita</a:t>
            </a:r>
            <a:endParaRPr lang="es-MX" b="1" dirty="0">
              <a:latin typeface="Arial Rounded MT Bold" panose="020F070403050403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74F1817-2A4B-4763-7700-C0513F683D05}"/>
              </a:ext>
            </a:extLst>
          </p:cNvPr>
          <p:cNvSpPr txBox="1"/>
          <p:nvPr/>
        </p:nvSpPr>
        <p:spPr>
          <a:xfrm>
            <a:off x="2459934" y="1749861"/>
            <a:ext cx="4875143" cy="114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Yi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neKawa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rãmbara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oKawa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āī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bara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mb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bedeade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programaciomba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erachu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bedea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j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ō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ō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Ma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z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na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: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Ewarizá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dayi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ré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ob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ma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mb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obaríta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mina,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dayi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ewariz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bihía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o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ndubira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anyía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teoría de conjuntos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apanune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chubu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eda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programa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scratch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maũmba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ndubidayi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4ECFB194-0CDD-BB14-658C-6F7D528CFE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6432" y="2745739"/>
            <a:ext cx="584333" cy="6478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CE3C516-0A05-CA47-3EB8-E55F46427E17}"/>
              </a:ext>
            </a:extLst>
          </p:cNvPr>
          <p:cNvSpPr txBox="1"/>
          <p:nvPr/>
        </p:nvSpPr>
        <p:spPr>
          <a:xfrm>
            <a:off x="2456211" y="304769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Tema 1: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92EBCE7-9147-39C3-632A-5142697206ED}"/>
              </a:ext>
            </a:extLst>
          </p:cNvPr>
          <p:cNvSpPr txBox="1"/>
          <p:nvPr/>
        </p:nvSpPr>
        <p:spPr>
          <a:xfrm>
            <a:off x="3336803" y="3065659"/>
            <a:ext cx="3886200" cy="29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Kirincha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bedca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obanaita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F88E81A-1F74-905A-6BFE-FFE1DA1ACC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8764" y="3318908"/>
            <a:ext cx="2032463" cy="6351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DF8836B-E13B-026B-2B3A-D57BD776A1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9052" y="3692099"/>
            <a:ext cx="2540579" cy="120677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B8623BD-42EF-6B76-3C0E-282EB13690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0356" y="3915925"/>
            <a:ext cx="584333" cy="60973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15C18167-FAA3-B03D-5613-6880C275037C}"/>
              </a:ext>
            </a:extLst>
          </p:cNvPr>
          <p:cNvSpPr txBox="1"/>
          <p:nvPr/>
        </p:nvSpPr>
        <p:spPr>
          <a:xfrm>
            <a:off x="2521527" y="4111944"/>
            <a:ext cx="3886200" cy="66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b="1" dirty="0"/>
              <a:t>1.1.</a:t>
            </a:r>
            <a:r>
              <a:rPr lang="es-MX" sz="1200" dirty="0"/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J</a:t>
            </a:r>
            <a:r>
              <a:rPr lang="es-CO" sz="1200" dirty="0" err="1">
                <a:effectLst/>
                <a:latin typeface="+mj-lt"/>
                <a:ea typeface="Microsoft JhengHei" panose="020B0604030504040204" pitchFamily="34" charset="-120"/>
              </a:rPr>
              <a:t>ā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dirty="0" err="1">
                <a:effectLst/>
                <a:latin typeface="+mj-lt"/>
                <a:ea typeface="Microsoft JhengHei" panose="020B0604030504040204" pitchFamily="34" charset="-120"/>
              </a:rPr>
              <a:t>ē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pepe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-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awara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bue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Kuayá</a:t>
            </a:r>
            <a:endParaRPr lang="es-MX" sz="1200" dirty="0">
              <a:latin typeface="+mj-lt"/>
            </a:endParaRPr>
          </a:p>
          <a:p>
            <a:r>
              <a:rPr lang="es-MX" sz="1200" b="1" dirty="0">
                <a:latin typeface="+mn-lt"/>
              </a:rPr>
              <a:t>1.2.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ā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ā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cw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ā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barita -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Ewarí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ō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mbé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z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ā</a:t>
            </a:r>
            <a:endParaRPr lang="es-MX" sz="1200" dirty="0">
              <a:latin typeface="+mn-l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MX" sz="1200" b="1" dirty="0">
                <a:latin typeface="+mn-lt"/>
              </a:rPr>
              <a:t>1.3.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obarita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–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Iyaba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ewarí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zá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1527" y="3672529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kern="100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b="1" kern="100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buta 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eda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38127" y="3911844"/>
            <a:ext cx="889203" cy="63514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003D9735-3320-5DB1-816B-DF49B579C94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9052" y="5235497"/>
            <a:ext cx="2527876" cy="1206775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2548764" y="5527593"/>
            <a:ext cx="4875142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sz="1200" dirty="0">
                <a:latin typeface="+mn-lt"/>
                <a:ea typeface="Microsoft JhengHei" panose="020B0604030504040204" pitchFamily="34" charset="-120"/>
              </a:rPr>
              <a:t>Yi </a:t>
            </a:r>
            <a:r>
              <a:rPr lang="es-CO" sz="1200" dirty="0" err="1">
                <a:latin typeface="+mn-lt"/>
                <a:ea typeface="Microsoft JhengHei" panose="020B0604030504040204" pitchFamily="34" charset="-120"/>
              </a:rPr>
              <a:t>nekawanūmūba</a:t>
            </a:r>
            <a:r>
              <a:rPr lang="es-CO" sz="1200" dirty="0">
                <a:latin typeface="+mn-lt"/>
                <a:ea typeface="Microsoft JhengHei" panose="020B0604030504040204" pitchFamily="34" charset="-120"/>
              </a:rPr>
              <a:t>.</a:t>
            </a:r>
            <a:endParaRPr lang="es-MX" sz="1200" dirty="0"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bedea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Kawá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wã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borūra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o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ūnduwā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bibará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netata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buyía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ewarizā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zoká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bariba.Māwā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mina,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buyia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ne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jaradia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chububa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o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ōndubiyi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ná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sāwā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oita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,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maūare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ada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marēā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.</a:t>
            </a:r>
            <a:endParaRPr lang="es-MX" sz="1200" dirty="0">
              <a:latin typeface="+mn-lt"/>
            </a:endParaRP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95B55860-C8E3-D041-3FC8-302994A1C0A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48317" y="5436724"/>
            <a:ext cx="546224" cy="635145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ADBD6719-158A-126C-CD97-0BA78758912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9052" y="6802134"/>
            <a:ext cx="2527876" cy="119407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E8EB8DC1-D0EE-3CBA-46AE-34F9DD01D49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6693" y="7077810"/>
            <a:ext cx="609739" cy="622442"/>
          </a:xfrm>
          <a:prstGeom prst="rect">
            <a:avLst/>
          </a:prstGeom>
        </p:spPr>
      </p:pic>
      <p:sp>
        <p:nvSpPr>
          <p:cNvPr id="75" name="CuadroTexto 74">
            <a:extLst>
              <a:ext uri="{FF2B5EF4-FFF2-40B4-BE49-F238E27FC236}">
                <a16:creationId xmlns:a16="http://schemas.microsoft.com/office/drawing/2014/main" id="{6E3E8639-4C8B-DD47-1C60-DDEFA4BD3F4F}"/>
              </a:ext>
            </a:extLst>
          </p:cNvPr>
          <p:cNvSpPr txBox="1"/>
          <p:nvPr/>
        </p:nvSpPr>
        <p:spPr>
          <a:xfrm>
            <a:off x="2524842" y="7097304"/>
            <a:ext cx="4899064" cy="12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Buyia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ewaride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Kārē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obuta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Kīrincha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erkobaibará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aba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wa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ūmē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(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Kārē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Jēme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nē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barita;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Kārē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Kobūta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,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buyia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Kārē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zokā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barita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ūnsiēā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baita).</a:t>
            </a:r>
            <a:endParaRPr lang="es-MX" sz="1200" dirty="0">
              <a:effectLst/>
              <a:latin typeface="+mn-lt"/>
              <a:ea typeface="Microsoft JhengHei" panose="020B0604030504040204" pitchFamily="34" charset="-120"/>
            </a:endParaRPr>
          </a:p>
          <a:p>
            <a:pPr algn="just"/>
            <a:endParaRPr lang="es-MX" sz="1200" b="1" dirty="0"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MX" sz="1200" b="1" dirty="0"/>
              <a:t>A) </a:t>
            </a:r>
            <a:r>
              <a:rPr lang="es-CO" sz="1200" kern="1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sz="1200" kern="100" dirty="0" err="1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ārēmba</a:t>
            </a:r>
            <a:r>
              <a:rPr lang="es-CO" sz="1200" kern="100" dirty="0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ochubeta</a:t>
            </a:r>
            <a:r>
              <a:rPr lang="es-CO" sz="1200" kern="100" dirty="0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netata</a:t>
            </a:r>
            <a:r>
              <a:rPr lang="es-CO" sz="1200" kern="100" dirty="0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būa</a:t>
            </a:r>
            <a:r>
              <a:rPr lang="es-CO" sz="1200" kern="100" dirty="0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zuka</a:t>
            </a:r>
            <a:r>
              <a:rPr lang="es-CO" sz="1200" kern="100" dirty="0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būrārā</a:t>
            </a:r>
            <a:r>
              <a:rPr lang="es-CO" sz="1200" kern="100" dirty="0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endParaRPr lang="es-MX" sz="1200" kern="100" dirty="0">
              <a:effectLst/>
              <a:latin typeface="+mj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s-MX" sz="1200" b="1" dirty="0"/>
              <a:t>B)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āūrāta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ná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wāta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,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maūre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āūrāta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ūruta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maū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awararo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sāwā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obarit</a:t>
            </a:r>
            <a:endParaRPr lang="es-CO" sz="1200" dirty="0">
              <a:effectLst/>
              <a:latin typeface="+mn-lt"/>
              <a:ea typeface="Microsoft JhengHei" panose="020B0604030504040204" pitchFamily="34" charset="-120"/>
            </a:endParaRPr>
          </a:p>
          <a:p>
            <a:r>
              <a:rPr lang="es-CO" sz="1200" b="1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C)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Kārēta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obarita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wa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buyia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obura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Kārēta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iyabauta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.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2524842" y="5216410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kern="100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b="1" kern="100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oKawa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busawaita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1442" y="5455725"/>
            <a:ext cx="889203" cy="63514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4E52565B-A77E-2433-CEA0-792B671EBF10}"/>
              </a:ext>
            </a:extLst>
          </p:cNvPr>
          <p:cNvSpPr txBox="1"/>
          <p:nvPr/>
        </p:nvSpPr>
        <p:spPr>
          <a:xfrm>
            <a:off x="2518218" y="676028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</a:rPr>
              <a:t>ā</a:t>
            </a:r>
            <a:r>
              <a:rPr lang="es-CO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</a:rPr>
              <a:t>r</a:t>
            </a:r>
            <a:r>
              <a:rPr lang="es-CO" b="1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</a:rPr>
              <a:t>ē</a:t>
            </a:r>
            <a:r>
              <a:rPr lang="es-CO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</a:rPr>
              <a:t>ta</a:t>
            </a:r>
            <a:r>
              <a:rPr lang="es-CO" dirty="0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</a:rPr>
              <a:t> </a:t>
            </a:r>
            <a:r>
              <a:rPr lang="es-CO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</a:rPr>
              <a:t>oibarata</a:t>
            </a:r>
            <a:endParaRPr lang="es-MX" b="1" dirty="0">
              <a:latin typeface="Arial Rounded MT Bold" panose="020F0704030504030204" pitchFamily="34" charset="0"/>
            </a:endParaRPr>
          </a:p>
        </p:txBody>
      </p:sp>
      <p:pic>
        <p:nvPicPr>
          <p:cNvPr id="83" name="Imagen 82">
            <a:extLst>
              <a:ext uri="{FF2B5EF4-FFF2-40B4-BE49-F238E27FC236}">
                <a16:creationId xmlns:a16="http://schemas.microsoft.com/office/drawing/2014/main" id="{9BD60DCC-6B93-552A-50F4-3409E3D7D5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34818" y="6999604"/>
            <a:ext cx="889203" cy="6351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6C85AB4-7041-B1A0-B5B5-FED40CE36A94}"/>
              </a:ext>
            </a:extLst>
          </p:cNvPr>
          <p:cNvSpPr txBox="1"/>
          <p:nvPr/>
        </p:nvSpPr>
        <p:spPr>
          <a:xfrm>
            <a:off x="191068" y="4034341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1.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DC85A4-1950-7DF8-86A0-FF80A01BE186}"/>
              </a:ext>
            </a:extLst>
          </p:cNvPr>
          <p:cNvSpPr txBox="1"/>
          <p:nvPr/>
        </p:nvSpPr>
        <p:spPr>
          <a:xfrm>
            <a:off x="193340" y="557881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2.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C0922A6-C392-7703-D48A-1CDDA36120CE}"/>
              </a:ext>
            </a:extLst>
          </p:cNvPr>
          <p:cNvSpPr txBox="1"/>
          <p:nvPr/>
        </p:nvSpPr>
        <p:spPr>
          <a:xfrm>
            <a:off x="195612" y="712329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3.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771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n 78">
            <a:extLst>
              <a:ext uri="{FF2B5EF4-FFF2-40B4-BE49-F238E27FC236}">
                <a16:creationId xmlns:a16="http://schemas.microsoft.com/office/drawing/2014/main" id="{2B4C076A-9001-5043-08EE-F5F97D230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56" y="7120737"/>
            <a:ext cx="6338744" cy="285815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11A87A4-9675-0220-ADC9-21A74E5B76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4541" y="1076608"/>
            <a:ext cx="546224" cy="67325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8DAFF245-09A3-01B5-7981-0D947D4A5455}"/>
              </a:ext>
            </a:extLst>
          </p:cNvPr>
          <p:cNvSpPr txBox="1"/>
          <p:nvPr/>
        </p:nvSpPr>
        <p:spPr>
          <a:xfrm>
            <a:off x="2459935" y="1442084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b="1" dirty="0">
                <a:latin typeface="Arial Rounded MT Bold" panose="020F0704030504030204" pitchFamily="34" charset="0"/>
              </a:rPr>
              <a:t>Objetivo General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74F1817-2A4B-4763-7700-C0513F683D05}"/>
              </a:ext>
            </a:extLst>
          </p:cNvPr>
          <p:cNvSpPr txBox="1"/>
          <p:nvPr/>
        </p:nvSpPr>
        <p:spPr>
          <a:xfrm>
            <a:off x="2459934" y="1749861"/>
            <a:ext cx="487514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200" dirty="0"/>
              <a:t>El estudiante aplica, en lenguaje emberá, los elementos esenciales de la programación: rutina, función, toma de decisiones y clasificación a partir de la teoría de conjuntos y la herramienta representada por el programa scratch, para expresar situaciones de su vida cotidiana.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4ECFB194-0CDD-BB14-658C-6F7D528CFE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6432" y="2745739"/>
            <a:ext cx="584333" cy="6478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CE3C516-0A05-CA47-3EB8-E55F46427E17}"/>
              </a:ext>
            </a:extLst>
          </p:cNvPr>
          <p:cNvSpPr txBox="1"/>
          <p:nvPr/>
        </p:nvSpPr>
        <p:spPr>
          <a:xfrm>
            <a:off x="2456211" y="304769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Tema 1: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92EBCE7-9147-39C3-632A-5142697206ED}"/>
              </a:ext>
            </a:extLst>
          </p:cNvPr>
          <p:cNvSpPr txBox="1"/>
          <p:nvPr/>
        </p:nvSpPr>
        <p:spPr>
          <a:xfrm>
            <a:off x="3336803" y="3065659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dirty="0"/>
              <a:t>Conceptualización operativa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F88E81A-1F74-905A-6BFE-FFE1DA1ACC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8764" y="3318908"/>
            <a:ext cx="2032463" cy="6351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DF8836B-E13B-026B-2B3A-D57BD776A1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9052" y="3692099"/>
            <a:ext cx="2540579" cy="120677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B8623BD-42EF-6B76-3C0E-282EB13690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0356" y="3915925"/>
            <a:ext cx="584333" cy="60973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15C18167-FAA3-B03D-5613-6880C275037C}"/>
              </a:ext>
            </a:extLst>
          </p:cNvPr>
          <p:cNvSpPr txBox="1"/>
          <p:nvPr/>
        </p:nvSpPr>
        <p:spPr>
          <a:xfrm>
            <a:off x="2521527" y="4111944"/>
            <a:ext cx="3886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b="1" dirty="0"/>
              <a:t>1.1.</a:t>
            </a:r>
            <a:r>
              <a:rPr lang="es-MX" sz="1200" dirty="0"/>
              <a:t> Selección clasificación</a:t>
            </a:r>
          </a:p>
          <a:p>
            <a:r>
              <a:rPr lang="es-MX" sz="1200" b="1" dirty="0"/>
              <a:t>1.2. </a:t>
            </a:r>
            <a:r>
              <a:rPr lang="es-MX" sz="1200" dirty="0"/>
              <a:t>Secuencia-ciclo</a:t>
            </a:r>
          </a:p>
          <a:p>
            <a:r>
              <a:rPr lang="es-MX" sz="1200" b="1" dirty="0"/>
              <a:t>1.3. </a:t>
            </a:r>
            <a:r>
              <a:rPr lang="es-MX" sz="1200" dirty="0"/>
              <a:t>Función-rutina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1527" y="3672529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b="1" dirty="0">
                <a:latin typeface="Arial Rounded MT Bold" panose="020F0704030504030204" pitchFamily="34" charset="0"/>
              </a:rPr>
              <a:t>Contenidos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38127" y="3911844"/>
            <a:ext cx="889203" cy="63514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003D9735-3320-5DB1-816B-DF49B579C94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9052" y="5235497"/>
            <a:ext cx="2527876" cy="1206775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2548764" y="5527593"/>
            <a:ext cx="487514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/>
              <a:t>El estudiante:</a:t>
            </a:r>
          </a:p>
          <a:p>
            <a:endParaRPr lang="es-ES" sz="1200" dirty="0"/>
          </a:p>
          <a:p>
            <a:pPr algn="just"/>
            <a:r>
              <a:rPr lang="es-ES" sz="1200" dirty="0"/>
              <a:t>Aplicará los conceptos aprendidos tomando en cuenta elementos de su vida cotidiana, a partir de un ejemplo proporcionado por el docente-instructor</a:t>
            </a:r>
            <a:endParaRPr lang="es-MX" sz="1200" dirty="0"/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95B55860-C8E3-D041-3FC8-302994A1C0A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48317" y="5436724"/>
            <a:ext cx="546224" cy="635145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ADBD6719-158A-126C-CD97-0BA78758912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9052" y="6802134"/>
            <a:ext cx="2527876" cy="119407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E8EB8DC1-D0EE-3CBA-46AE-34F9DD01D49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6693" y="7077810"/>
            <a:ext cx="609739" cy="622442"/>
          </a:xfrm>
          <a:prstGeom prst="rect">
            <a:avLst/>
          </a:prstGeom>
        </p:spPr>
      </p:pic>
      <p:sp>
        <p:nvSpPr>
          <p:cNvPr id="75" name="CuadroTexto 74">
            <a:extLst>
              <a:ext uri="{FF2B5EF4-FFF2-40B4-BE49-F238E27FC236}">
                <a16:creationId xmlns:a16="http://schemas.microsoft.com/office/drawing/2014/main" id="{6E3E8639-4C8B-DD47-1C60-DDEFA4BD3F4F}"/>
              </a:ext>
            </a:extLst>
          </p:cNvPr>
          <p:cNvSpPr txBox="1"/>
          <p:nvPr/>
        </p:nvSpPr>
        <p:spPr>
          <a:xfrm>
            <a:off x="2524842" y="7097304"/>
            <a:ext cx="48990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200" dirty="0"/>
              <a:t>Seleccionará una o más actividades de su vida diaria (juego, aseo personal, consumo de alimentos, etc.) en donde identificará con ayuda del docente-instructor:</a:t>
            </a:r>
          </a:p>
          <a:p>
            <a:endParaRPr lang="es-MX" sz="1200" dirty="0"/>
          </a:p>
          <a:p>
            <a:r>
              <a:rPr lang="es-MX" sz="1200" b="1" dirty="0"/>
              <a:t>A) </a:t>
            </a:r>
            <a:r>
              <a:rPr lang="es-MX" sz="1200" dirty="0"/>
              <a:t>los elementos que los componen</a:t>
            </a:r>
          </a:p>
          <a:p>
            <a:r>
              <a:rPr lang="es-MX" sz="1200" b="1" dirty="0"/>
              <a:t>B) </a:t>
            </a:r>
            <a:r>
              <a:rPr lang="es-MX" sz="1200" dirty="0"/>
              <a:t>Las secuencias del proceso</a:t>
            </a:r>
          </a:p>
          <a:p>
            <a:r>
              <a:rPr lang="es-MX" sz="1200" b="1" dirty="0"/>
              <a:t>C) </a:t>
            </a:r>
            <a:r>
              <a:rPr lang="es-MX" sz="1200" dirty="0"/>
              <a:t>Las funciones o rutinas existentes</a:t>
            </a: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2524842" y="5216410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latin typeface="Arial Rounded MT Bold" panose="020F0704030504030204" pitchFamily="34" charset="0"/>
              </a:rPr>
              <a:t>O</a:t>
            </a:r>
            <a:r>
              <a:rPr lang="es-MX" sz="1200" b="1" dirty="0">
                <a:latin typeface="Arial Rounded MT Bold" panose="020F0704030504030204" pitchFamily="34" charset="0"/>
              </a:rPr>
              <a:t>bjetivo específico</a:t>
            </a: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1442" y="5455725"/>
            <a:ext cx="889203" cy="63514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4E52565B-A77E-2433-CEA0-792B671EBF10}"/>
              </a:ext>
            </a:extLst>
          </p:cNvPr>
          <p:cNvSpPr txBox="1"/>
          <p:nvPr/>
        </p:nvSpPr>
        <p:spPr>
          <a:xfrm>
            <a:off x="2518218" y="6760289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latin typeface="Arial Rounded MT Bold" panose="020F0704030504030204" pitchFamily="34" charset="0"/>
              </a:rPr>
              <a:t>Actividades</a:t>
            </a:r>
            <a:endParaRPr lang="es-MX" sz="1200" b="1" dirty="0">
              <a:latin typeface="Arial Rounded MT Bold" panose="020F0704030504030204" pitchFamily="34" charset="0"/>
            </a:endParaRPr>
          </a:p>
        </p:txBody>
      </p:sp>
      <p:pic>
        <p:nvPicPr>
          <p:cNvPr id="83" name="Imagen 82">
            <a:extLst>
              <a:ext uri="{FF2B5EF4-FFF2-40B4-BE49-F238E27FC236}">
                <a16:creationId xmlns:a16="http://schemas.microsoft.com/office/drawing/2014/main" id="{9BD60DCC-6B93-552A-50F4-3409E3D7D5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34818" y="6999604"/>
            <a:ext cx="889203" cy="6351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6C85AB4-7041-B1A0-B5B5-FED40CE36A94}"/>
              </a:ext>
            </a:extLst>
          </p:cNvPr>
          <p:cNvSpPr txBox="1"/>
          <p:nvPr/>
        </p:nvSpPr>
        <p:spPr>
          <a:xfrm>
            <a:off x="191068" y="4034341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1.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DC85A4-1950-7DF8-86A0-FF80A01BE186}"/>
              </a:ext>
            </a:extLst>
          </p:cNvPr>
          <p:cNvSpPr txBox="1"/>
          <p:nvPr/>
        </p:nvSpPr>
        <p:spPr>
          <a:xfrm>
            <a:off x="193340" y="557881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2.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C0922A6-C392-7703-D48A-1CDDA36120CE}"/>
              </a:ext>
            </a:extLst>
          </p:cNvPr>
          <p:cNvSpPr txBox="1"/>
          <p:nvPr/>
        </p:nvSpPr>
        <p:spPr>
          <a:xfrm>
            <a:off x="195612" y="712329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3.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806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620E9866-1474-A2F5-A8BA-46ACF98F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085" y="2961112"/>
            <a:ext cx="2540579" cy="1206775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3862612" y="1308398"/>
            <a:ext cx="3886200" cy="3320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Ak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Ɐ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birá</a:t>
            </a:r>
            <a:r>
              <a:rPr lang="es-CO" kern="100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ara 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ēā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ma</a:t>
            </a:r>
            <a:r>
              <a:rPr lang="es-CO" kern="100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kawá</a:t>
            </a:r>
            <a:r>
              <a:rPr lang="es-CO" kern="100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9212" y="1547713"/>
            <a:ext cx="889203" cy="63514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3889849" y="3163462"/>
            <a:ext cx="4875142" cy="29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ē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kawá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nūmū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ewaride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3865927" y="285227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b="1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ō</a:t>
            </a:r>
            <a:r>
              <a:rPr lang="es-CO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mbe</a:t>
            </a:r>
            <a:r>
              <a:rPr lang="es-CO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zá</a:t>
            </a:r>
            <a:endParaRPr lang="es-MX" b="1" dirty="0">
              <a:latin typeface="Arial Rounded MT Bold" panose="020F0704030504030204" pitchFamily="34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527" y="3091594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4B66F748-CDEF-B557-7749-021C9ED6B668}"/>
              </a:ext>
            </a:extLst>
          </p:cNvPr>
          <p:cNvSpPr txBox="1"/>
          <p:nvPr/>
        </p:nvSpPr>
        <p:spPr>
          <a:xfrm>
            <a:off x="1532153" y="167021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4.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BC3715AB-E322-CF2D-CF06-FE4D1072AAAB}"/>
              </a:ext>
            </a:extLst>
          </p:cNvPr>
          <p:cNvSpPr txBox="1"/>
          <p:nvPr/>
        </p:nvSpPr>
        <p:spPr>
          <a:xfrm>
            <a:off x="1534425" y="325562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5.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241" y="1501917"/>
            <a:ext cx="635145" cy="647848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D733DC5F-8067-67E1-94BB-6657F28434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483" y="3338690"/>
            <a:ext cx="698659" cy="546224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3889849" y="1721794"/>
            <a:ext cx="33298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M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ba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kawá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ak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ū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bíbara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manyímá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ū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netatade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(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ēkade</a:t>
            </a:r>
            <a:r>
              <a:rPr lang="es-CO" sz="1200" dirty="0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kidua</a:t>
            </a:r>
            <a:r>
              <a:rPr lang="es-CO" sz="1200" dirty="0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torrode</a:t>
            </a:r>
            <a:r>
              <a:rPr lang="es-CO" sz="1200" dirty="0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manyí</a:t>
            </a:r>
            <a:r>
              <a:rPr lang="es-CO" sz="1200" dirty="0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má</a:t>
            </a:r>
            <a:r>
              <a:rPr lang="es-CO" sz="1200" dirty="0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būde</a:t>
            </a:r>
            <a:r>
              <a:rPr lang="es-CO" sz="1200" dirty="0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) </a:t>
            </a:r>
            <a:endParaRPr lang="es-MX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1385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620E9866-1474-A2F5-A8BA-46ACF98F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085" y="2961112"/>
            <a:ext cx="2540579" cy="1206775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3862612" y="1308398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latin typeface="Arial Rounded MT Bold" panose="020F0704030504030204" pitchFamily="34" charset="0"/>
              </a:rPr>
              <a:t>E</a:t>
            </a:r>
            <a:r>
              <a:rPr lang="es-MX" sz="1200" b="1" dirty="0">
                <a:latin typeface="Arial Rounded MT Bold" panose="020F0704030504030204" pitchFamily="34" charset="0"/>
              </a:rPr>
              <a:t>valuación de desempeño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9212" y="1547713"/>
            <a:ext cx="889203" cy="63514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3889849" y="3163462"/>
            <a:ext cx="48751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Sesión de clase</a:t>
            </a:r>
            <a:endParaRPr lang="es-MX" dirty="0"/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3865927" y="2852279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latin typeface="Arial Rounded MT Bold" panose="020F0704030504030204" pitchFamily="34" charset="0"/>
              </a:rPr>
              <a:t>Tiempo</a:t>
            </a:r>
            <a:endParaRPr lang="es-MX" sz="1200" b="1" dirty="0">
              <a:latin typeface="Arial Rounded MT Bold" panose="020F0704030504030204" pitchFamily="34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527" y="3091594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4B66F748-CDEF-B557-7749-021C9ED6B668}"/>
              </a:ext>
            </a:extLst>
          </p:cNvPr>
          <p:cNvSpPr txBox="1"/>
          <p:nvPr/>
        </p:nvSpPr>
        <p:spPr>
          <a:xfrm>
            <a:off x="1532153" y="167021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4.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BC3715AB-E322-CF2D-CF06-FE4D1072AAAB}"/>
              </a:ext>
            </a:extLst>
          </p:cNvPr>
          <p:cNvSpPr txBox="1"/>
          <p:nvPr/>
        </p:nvSpPr>
        <p:spPr>
          <a:xfrm>
            <a:off x="1534425" y="325562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5.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241" y="1501917"/>
            <a:ext cx="635145" cy="647848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D733DC5F-8067-67E1-94BB-6657F28434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483" y="3338690"/>
            <a:ext cx="698659" cy="546224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3889849" y="1721794"/>
            <a:ext cx="332981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dirty="0"/>
              <a:t>Representación gráfica a elección del estudiante (dibujo, viñeta, tira cómica, collage, etc.)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n 78">
            <a:extLst>
              <a:ext uri="{FF2B5EF4-FFF2-40B4-BE49-F238E27FC236}">
                <a16:creationId xmlns:a16="http://schemas.microsoft.com/office/drawing/2014/main" id="{2B4C076A-9001-5043-08EE-F5F97D230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56" y="7120737"/>
            <a:ext cx="6338744" cy="285815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ECFB194-0CDD-BB14-658C-6F7D528CF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6432" y="1602739"/>
            <a:ext cx="584333" cy="6478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CE3C516-0A05-CA47-3EB8-E55F46427E17}"/>
              </a:ext>
            </a:extLst>
          </p:cNvPr>
          <p:cNvSpPr txBox="1"/>
          <p:nvPr/>
        </p:nvSpPr>
        <p:spPr>
          <a:xfrm>
            <a:off x="2456211" y="190469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Tema 2: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92EBCE7-9147-39C3-632A-5142697206ED}"/>
              </a:ext>
            </a:extLst>
          </p:cNvPr>
          <p:cNvSpPr txBox="1"/>
          <p:nvPr/>
        </p:nvSpPr>
        <p:spPr>
          <a:xfrm>
            <a:off x="3336803" y="1922659"/>
            <a:ext cx="3886200" cy="327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Ū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nd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ū</a:t>
            </a:r>
            <a:r>
              <a:rPr lang="es-CO" kern="100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kawaibarata</a:t>
            </a:r>
            <a:r>
              <a:rPr lang="es-CO" kern="100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mbem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netatar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F88E81A-1F74-905A-6BFE-FFE1DA1ACC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8764" y="2175908"/>
            <a:ext cx="2032463" cy="6351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DF8836B-E13B-026B-2B3A-D57BD776A1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9052" y="2549099"/>
            <a:ext cx="2540579" cy="120677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B8623BD-42EF-6B76-3C0E-282EB13690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0356" y="2772925"/>
            <a:ext cx="584333" cy="60973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15C18167-FAA3-B03D-5613-6880C275037C}"/>
              </a:ext>
            </a:extLst>
          </p:cNvPr>
          <p:cNvSpPr txBox="1"/>
          <p:nvPr/>
        </p:nvSpPr>
        <p:spPr>
          <a:xfrm>
            <a:off x="2521527" y="2968944"/>
            <a:ext cx="38862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Kārē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bedeade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bedea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badata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</a:p>
          <a:p>
            <a:endParaRPr lang="es-CO" sz="1200" kern="100" dirty="0">
              <a:effectLst/>
              <a:highlight>
                <a:srgbClr val="FFFFFF"/>
              </a:highlight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2.1.1.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Sāwā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pirá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yirá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barita.</a:t>
            </a: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2.1.2.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Kārē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kīrā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ūndubi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kūbuta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2.1.3.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Sāwā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bía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chubūta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2.1.4.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Sāwā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adeguē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chubūta</a:t>
            </a:r>
            <a:endParaRPr lang="es-CO" sz="1200" kern="100" dirty="0">
              <a:effectLst/>
              <a:highlight>
                <a:srgbClr val="FFFFFF"/>
              </a:highlight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2.1.5.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yi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jūrūbari</a:t>
            </a:r>
            <a:endParaRPr lang="es-CO" sz="1200" kern="100" dirty="0">
              <a:effectLst/>
              <a:highlight>
                <a:srgbClr val="FFFFFF"/>
              </a:highlight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2.1.6.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yi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kawa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nūmaēdabari</a:t>
            </a:r>
            <a:endParaRPr lang="es-CO" sz="1200" kern="100" dirty="0">
              <a:effectLst/>
              <a:highlight>
                <a:srgbClr val="FFFFFF"/>
              </a:highlight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2.1.7.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yi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ochubu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2.1.8.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Baríwá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chubuta</a:t>
            </a:r>
            <a:endParaRPr lang="es-CO" sz="1200" kern="100" dirty="0">
              <a:effectLst/>
              <a:highlight>
                <a:srgbClr val="FFFFFF"/>
              </a:highlight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2.1.9.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yi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ará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bíhía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obari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1527" y="2529529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Contenidos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8127" y="2787894"/>
            <a:ext cx="889203" cy="63514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003D9735-3320-5DB1-816B-DF49B579C9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9052" y="5311697"/>
            <a:ext cx="2527876" cy="1206775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2548764" y="5603793"/>
            <a:ext cx="4875142" cy="601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yi</a:t>
            </a:r>
            <a:r>
              <a:rPr lang="es-CO" sz="1200" kern="1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neka</a:t>
            </a:r>
            <a:r>
              <a:rPr lang="es-CO" sz="1200" kern="1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wa</a:t>
            </a:r>
            <a:r>
              <a:rPr lang="es-CO" sz="1200" kern="1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nũmũba</a:t>
            </a:r>
            <a:endParaRPr lang="es-CO" sz="1200" kern="100" dirty="0">
              <a:effectLst/>
              <a:latin typeface="+mj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>
                <a:latin typeface="+mj-lt"/>
                <a:ea typeface="Microsoft JhengHei" panose="020B0604030504040204" pitchFamily="34" charset="-120"/>
              </a:rPr>
              <a:t>Yi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neka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wa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nũmũ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bara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ũndukowaibara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netata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iyia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nã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zokaira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.</a:t>
            </a:r>
            <a:endParaRPr lang="es-MX" sz="1200" dirty="0">
              <a:latin typeface="+mj-lt"/>
            </a:endParaRP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95B55860-C8E3-D041-3FC8-302994A1C0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8317" y="5512924"/>
            <a:ext cx="546224" cy="635145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ADBD6719-158A-126C-CD97-0BA78758912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9052" y="6887859"/>
            <a:ext cx="2527876" cy="119407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E8EB8DC1-D0EE-3CBA-46AE-34F9DD01D49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6693" y="7163535"/>
            <a:ext cx="609739" cy="622442"/>
          </a:xfrm>
          <a:prstGeom prst="rect">
            <a:avLst/>
          </a:prstGeom>
        </p:spPr>
      </p:pic>
      <p:sp>
        <p:nvSpPr>
          <p:cNvPr id="75" name="CuadroTexto 74">
            <a:extLst>
              <a:ext uri="{FF2B5EF4-FFF2-40B4-BE49-F238E27FC236}">
                <a16:creationId xmlns:a16="http://schemas.microsoft.com/office/drawing/2014/main" id="{6E3E8639-4C8B-DD47-1C60-DDEFA4BD3F4F}"/>
              </a:ext>
            </a:extLst>
          </p:cNvPr>
          <p:cNvSpPr txBox="1"/>
          <p:nvPr/>
        </p:nvSpPr>
        <p:spPr>
          <a:xfrm>
            <a:off x="2524842" y="7183029"/>
            <a:ext cx="50519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Buyía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ne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jaradia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bariba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jaradeba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ũndu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kawaiba</a:t>
            </a:r>
            <a:endParaRPr lang="es-ES" sz="1200" dirty="0">
              <a:effectLst/>
              <a:latin typeface="+mn-lt"/>
              <a:ea typeface="Microsoft JhengHei" panose="020B0604030504040204" pitchFamily="34" charset="-120"/>
            </a:endParaRPr>
          </a:p>
          <a:p>
            <a:pPr algn="just"/>
            <a:endParaRPr lang="es-ES" sz="1200" dirty="0">
              <a:effectLst/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A)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ũndũ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kawai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bara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buyi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audu</a:t>
            </a:r>
            <a:endParaRPr lang="es-ES" sz="1200" dirty="0">
              <a:effectLst/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B) </a:t>
            </a:r>
            <a:r>
              <a:rPr lang="es-ES" sz="1200" dirty="0" err="1">
                <a:latin typeface="+mn-lt"/>
                <a:ea typeface="Microsoft JhengHei" panose="020B0604030504040204" pitchFamily="34" charset="-120"/>
              </a:rPr>
              <a:t>Miu</a:t>
            </a:r>
            <a:r>
              <a:rPr lang="es-ES" sz="1200" dirty="0"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n-lt"/>
                <a:ea typeface="Microsoft JhengHei" panose="020B0604030504040204" pitchFamily="34" charset="-120"/>
              </a:rPr>
              <a:t>buyi</a:t>
            </a:r>
            <a:r>
              <a:rPr lang="es-ES" sz="1200" dirty="0"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n-lt"/>
                <a:ea typeface="Microsoft JhengHei" panose="020B0604030504040204" pitchFamily="34" charset="-120"/>
              </a:rPr>
              <a:t>mã</a:t>
            </a:r>
            <a:r>
              <a:rPr lang="es-ES" sz="1200" dirty="0">
                <a:latin typeface="+mn-lt"/>
                <a:ea typeface="Microsoft JhengHei" panose="020B0604030504040204" pitchFamily="34" charset="-120"/>
              </a:rPr>
              <a:t> buta </a:t>
            </a:r>
            <a:r>
              <a:rPr lang="es-ES" sz="1200" dirty="0" err="1">
                <a:latin typeface="+mn-lt"/>
                <a:ea typeface="Microsoft JhengHei" panose="020B0604030504040204" pitchFamily="34" charset="-120"/>
              </a:rPr>
              <a:t>jũrũ</a:t>
            </a:r>
            <a:r>
              <a:rPr lang="es-ES" sz="1200" dirty="0"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n-lt"/>
                <a:ea typeface="Microsoft JhengHei" panose="020B0604030504040204" pitchFamily="34" charset="-120"/>
              </a:rPr>
              <a:t>edayã</a:t>
            </a:r>
            <a:endParaRPr lang="es-ES" sz="1200" dirty="0"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C)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Akũ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bibarã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manyia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miũ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jũrũdabara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sãwã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ne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jãrẽpepe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ara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bihia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kĩrã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abarika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kedẽ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amba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bue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ũa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kera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barita</a:t>
            </a:r>
          </a:p>
          <a:p>
            <a:pPr algn="just"/>
            <a:endParaRPr lang="es-ES" sz="1200" b="1" dirty="0"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D)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Jũrũi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bara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kãrẽ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kĩrãka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wã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jũbita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mãũ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awara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sawã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biabita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2524842" y="5292610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kern="100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b="1" kern="100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oKawa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busawaita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1442" y="5531925"/>
            <a:ext cx="889203" cy="63514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4E52565B-A77E-2433-CEA0-792B671EBF10}"/>
              </a:ext>
            </a:extLst>
          </p:cNvPr>
          <p:cNvSpPr txBox="1"/>
          <p:nvPr/>
        </p:nvSpPr>
        <p:spPr>
          <a:xfrm>
            <a:off x="2518218" y="6846014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b="1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ē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oibarata</a:t>
            </a:r>
            <a:endParaRPr lang="es-CO" dirty="0"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3" name="Imagen 82">
            <a:extLst>
              <a:ext uri="{FF2B5EF4-FFF2-40B4-BE49-F238E27FC236}">
                <a16:creationId xmlns:a16="http://schemas.microsoft.com/office/drawing/2014/main" id="{9BD60DCC-6B93-552A-50F4-3409E3D7D5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4818" y="7085329"/>
            <a:ext cx="889203" cy="6351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6C85AB4-7041-B1A0-B5B5-FED40CE36A94}"/>
              </a:ext>
            </a:extLst>
          </p:cNvPr>
          <p:cNvSpPr txBox="1"/>
          <p:nvPr/>
        </p:nvSpPr>
        <p:spPr>
          <a:xfrm>
            <a:off x="191068" y="2891341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1.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DC85A4-1950-7DF8-86A0-FF80A01BE186}"/>
              </a:ext>
            </a:extLst>
          </p:cNvPr>
          <p:cNvSpPr txBox="1"/>
          <p:nvPr/>
        </p:nvSpPr>
        <p:spPr>
          <a:xfrm>
            <a:off x="193340" y="565501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2.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C0922A6-C392-7703-D48A-1CDDA36120CE}"/>
              </a:ext>
            </a:extLst>
          </p:cNvPr>
          <p:cNvSpPr txBox="1"/>
          <p:nvPr/>
        </p:nvSpPr>
        <p:spPr>
          <a:xfrm>
            <a:off x="195612" y="7209015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3.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237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n 78">
            <a:extLst>
              <a:ext uri="{FF2B5EF4-FFF2-40B4-BE49-F238E27FC236}">
                <a16:creationId xmlns:a16="http://schemas.microsoft.com/office/drawing/2014/main" id="{2B4C076A-9001-5043-08EE-F5F97D230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56" y="7120737"/>
            <a:ext cx="6338744" cy="285815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ECFB194-0CDD-BB14-658C-6F7D528CF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6432" y="1602739"/>
            <a:ext cx="584333" cy="6478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CE3C516-0A05-CA47-3EB8-E55F46427E17}"/>
              </a:ext>
            </a:extLst>
          </p:cNvPr>
          <p:cNvSpPr txBox="1"/>
          <p:nvPr/>
        </p:nvSpPr>
        <p:spPr>
          <a:xfrm>
            <a:off x="2456211" y="190469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Tema 2: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92EBCE7-9147-39C3-632A-5142697206ED}"/>
              </a:ext>
            </a:extLst>
          </p:cNvPr>
          <p:cNvSpPr txBox="1"/>
          <p:nvPr/>
        </p:nvSpPr>
        <p:spPr>
          <a:xfrm>
            <a:off x="3336803" y="1922659"/>
            <a:ext cx="3886200" cy="29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Identificación de elementos básicos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F88E81A-1F74-905A-6BFE-FFE1DA1ACC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8764" y="2175908"/>
            <a:ext cx="2032463" cy="6351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DF8836B-E13B-026B-2B3A-D57BD776A1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9052" y="2549099"/>
            <a:ext cx="2540579" cy="120677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B8623BD-42EF-6B76-3C0E-282EB13690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0356" y="2772925"/>
            <a:ext cx="584333" cy="60973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15C18167-FAA3-B03D-5613-6880C275037C}"/>
              </a:ext>
            </a:extLst>
          </p:cNvPr>
          <p:cNvSpPr txBox="1"/>
          <p:nvPr/>
        </p:nvSpPr>
        <p:spPr>
          <a:xfrm>
            <a:off x="2521527" y="2968944"/>
            <a:ext cx="38862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dirty="0"/>
              <a:t>Códigos</a:t>
            </a:r>
          </a:p>
          <a:p>
            <a:endParaRPr lang="es-MX" sz="1200" dirty="0"/>
          </a:p>
          <a:p>
            <a:r>
              <a:rPr lang="es-MX" sz="1200" dirty="0"/>
              <a:t>2.1.1. Movimiento</a:t>
            </a:r>
          </a:p>
          <a:p>
            <a:r>
              <a:rPr lang="es-MX" sz="1200" dirty="0"/>
              <a:t>2.1.2. Apariencia</a:t>
            </a:r>
          </a:p>
          <a:p>
            <a:r>
              <a:rPr lang="es-MX" sz="1200" dirty="0"/>
              <a:t>2.1.3. Sonido</a:t>
            </a:r>
          </a:p>
          <a:p>
            <a:r>
              <a:rPr lang="es-MX" sz="1200" dirty="0"/>
              <a:t>2.1.4. Eventos</a:t>
            </a:r>
          </a:p>
          <a:p>
            <a:r>
              <a:rPr lang="es-ES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2.1.5. Control</a:t>
            </a:r>
          </a:p>
          <a:p>
            <a:r>
              <a:rPr lang="es-ES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2.1.6. Sensores</a:t>
            </a:r>
          </a:p>
          <a:p>
            <a:r>
              <a:rPr lang="es-ES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2.1.7. Operadores</a:t>
            </a:r>
          </a:p>
          <a:p>
            <a:r>
              <a:rPr lang="es-ES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2.1.8. Variables</a:t>
            </a:r>
          </a:p>
          <a:p>
            <a:r>
              <a:rPr lang="es-ES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2.1.9. Mis bloques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1527" y="2529529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Contenidos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8127" y="2787894"/>
            <a:ext cx="889203" cy="63514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003D9735-3320-5DB1-816B-DF49B579C9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9052" y="5311697"/>
            <a:ext cx="2527876" cy="1206775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2548764" y="5603793"/>
            <a:ext cx="4875142" cy="81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>
                <a:latin typeface="+mj-lt"/>
                <a:ea typeface="Microsoft JhengHei" panose="020B0604030504040204" pitchFamily="34" charset="-120"/>
              </a:rPr>
              <a:t>El estudiante: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>
                <a:latin typeface="+mj-lt"/>
                <a:ea typeface="Microsoft JhengHei" panose="020B0604030504040204" pitchFamily="34" charset="-120"/>
              </a:rPr>
              <a:t>Identificará las herramientas y elementos básicos en la barra de herramientas</a:t>
            </a:r>
            <a:endParaRPr lang="es-MX" sz="1200" dirty="0">
              <a:latin typeface="+mj-lt"/>
            </a:endParaRP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95B55860-C8E3-D041-3FC8-302994A1C0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8317" y="5512924"/>
            <a:ext cx="546224" cy="635145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ADBD6719-158A-126C-CD97-0BA78758912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9052" y="6887859"/>
            <a:ext cx="2527876" cy="119407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E8EB8DC1-D0EE-3CBA-46AE-34F9DD01D49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6693" y="7163535"/>
            <a:ext cx="609739" cy="622442"/>
          </a:xfrm>
          <a:prstGeom prst="rect">
            <a:avLst/>
          </a:prstGeom>
        </p:spPr>
      </p:pic>
      <p:sp>
        <p:nvSpPr>
          <p:cNvPr id="75" name="CuadroTexto 74">
            <a:extLst>
              <a:ext uri="{FF2B5EF4-FFF2-40B4-BE49-F238E27FC236}">
                <a16:creationId xmlns:a16="http://schemas.microsoft.com/office/drawing/2014/main" id="{6E3E8639-4C8B-DD47-1C60-DDEFA4BD3F4F}"/>
              </a:ext>
            </a:extLst>
          </p:cNvPr>
          <p:cNvSpPr txBox="1"/>
          <p:nvPr/>
        </p:nvSpPr>
        <p:spPr>
          <a:xfrm>
            <a:off x="2524842" y="7183029"/>
            <a:ext cx="505194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A partir de un ejemplo proporcionado por el docente-facilitador</a:t>
            </a:r>
          </a:p>
          <a:p>
            <a:pPr algn="just"/>
            <a:endParaRPr lang="es-ES" sz="1200" dirty="0">
              <a:effectLst/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A) 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Identificar un entorno</a:t>
            </a: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B) 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Elegir un personaje</a:t>
            </a: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C) 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Representar con el personaje y el contexto un proceso de selección-clasificación</a:t>
            </a: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D) 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Definir un disfraz y un sonido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2524842" y="5292610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Objetivo específico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1442" y="5531925"/>
            <a:ext cx="889203" cy="63514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4E52565B-A77E-2433-CEA0-792B671EBF10}"/>
              </a:ext>
            </a:extLst>
          </p:cNvPr>
          <p:cNvSpPr txBox="1"/>
          <p:nvPr/>
        </p:nvSpPr>
        <p:spPr>
          <a:xfrm>
            <a:off x="2518218" y="6846014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Actividades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3" name="Imagen 82">
            <a:extLst>
              <a:ext uri="{FF2B5EF4-FFF2-40B4-BE49-F238E27FC236}">
                <a16:creationId xmlns:a16="http://schemas.microsoft.com/office/drawing/2014/main" id="{9BD60DCC-6B93-552A-50F4-3409E3D7D5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4818" y="7085329"/>
            <a:ext cx="889203" cy="6351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6C85AB4-7041-B1A0-B5B5-FED40CE36A94}"/>
              </a:ext>
            </a:extLst>
          </p:cNvPr>
          <p:cNvSpPr txBox="1"/>
          <p:nvPr/>
        </p:nvSpPr>
        <p:spPr>
          <a:xfrm>
            <a:off x="191068" y="2891341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1.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DC85A4-1950-7DF8-86A0-FF80A01BE186}"/>
              </a:ext>
            </a:extLst>
          </p:cNvPr>
          <p:cNvSpPr txBox="1"/>
          <p:nvPr/>
        </p:nvSpPr>
        <p:spPr>
          <a:xfrm>
            <a:off x="193340" y="565501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2.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C0922A6-C392-7703-D48A-1CDDA36120CE}"/>
              </a:ext>
            </a:extLst>
          </p:cNvPr>
          <p:cNvSpPr txBox="1"/>
          <p:nvPr/>
        </p:nvSpPr>
        <p:spPr>
          <a:xfrm>
            <a:off x="195612" y="7209015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3.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796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620E9866-1474-A2F5-A8BA-46ACF98F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085" y="2961112"/>
            <a:ext cx="2540579" cy="1206775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3862612" y="1308398"/>
            <a:ext cx="3886200" cy="330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Ak</a:t>
            </a:r>
            <a:r>
              <a:rPr lang="es-CO" b="1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Ɐ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birá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ara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b="1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ēā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ma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kawá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b="1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9212" y="1547713"/>
            <a:ext cx="889203" cy="63514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3889849" y="3163462"/>
            <a:ext cx="4875142" cy="29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Nẽ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Kawã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nũmũ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ewaride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3865927" y="285227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b="1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ō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mbe</a:t>
            </a:r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zá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527" y="3091594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4B66F748-CDEF-B557-7749-021C9ED6B668}"/>
              </a:ext>
            </a:extLst>
          </p:cNvPr>
          <p:cNvSpPr txBox="1"/>
          <p:nvPr/>
        </p:nvSpPr>
        <p:spPr>
          <a:xfrm>
            <a:off x="1532153" y="167021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4.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BC3715AB-E322-CF2D-CF06-FE4D1072AAAB}"/>
              </a:ext>
            </a:extLst>
          </p:cNvPr>
          <p:cNvSpPr txBox="1"/>
          <p:nvPr/>
        </p:nvSpPr>
        <p:spPr>
          <a:xfrm>
            <a:off x="1534425" y="325562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5.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241" y="1501917"/>
            <a:ext cx="635145" cy="647848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D733DC5F-8067-67E1-94BB-6657F28434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483" y="3338690"/>
            <a:ext cx="698659" cy="546224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3889849" y="1721794"/>
            <a:ext cx="33298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Buyia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miũ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jũrũda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sãwã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kãrẽ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ũrũ</a:t>
            </a:r>
            <a:endParaRPr lang="es-MX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3391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620E9866-1474-A2F5-A8BA-46ACF98F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085" y="2961112"/>
            <a:ext cx="2540579" cy="1206775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3862612" y="1308398"/>
            <a:ext cx="3886200" cy="317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Evidencias de desempeño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9212" y="1547713"/>
            <a:ext cx="889203" cy="63514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3889849" y="3163462"/>
            <a:ext cx="4875142" cy="29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Sesión de clase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3865927" y="285227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Tiempo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527" y="3091594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4B66F748-CDEF-B557-7749-021C9ED6B668}"/>
              </a:ext>
            </a:extLst>
          </p:cNvPr>
          <p:cNvSpPr txBox="1"/>
          <p:nvPr/>
        </p:nvSpPr>
        <p:spPr>
          <a:xfrm>
            <a:off x="1532153" y="167021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4.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BC3715AB-E322-CF2D-CF06-FE4D1072AAAB}"/>
              </a:ext>
            </a:extLst>
          </p:cNvPr>
          <p:cNvSpPr txBox="1"/>
          <p:nvPr/>
        </p:nvSpPr>
        <p:spPr>
          <a:xfrm>
            <a:off x="1534425" y="325562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5.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241" y="1501917"/>
            <a:ext cx="635145" cy="647848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D733DC5F-8067-67E1-94BB-6657F28434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483" y="3338690"/>
            <a:ext cx="698659" cy="546224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3889849" y="1721794"/>
            <a:ext cx="33298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Escenario con personajes</a:t>
            </a:r>
            <a:endParaRPr lang="es-MX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1450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</TotalTime>
  <Words>1091</Words>
  <Application>Microsoft Office PowerPoint</Application>
  <PresentationFormat>Personalizado</PresentationFormat>
  <Paragraphs>198</Paragraphs>
  <Slides>16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1" baseType="lpstr">
      <vt:lpstr>Arial</vt:lpstr>
      <vt:lpstr>Arial Rounded</vt:lpstr>
      <vt:lpstr>Arial Rounded MT Bold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FUA-CRAI</dc:creator>
  <cp:lastModifiedBy>Elicar Infante</cp:lastModifiedBy>
  <cp:revision>33</cp:revision>
  <dcterms:created xsi:type="dcterms:W3CDTF">2023-07-26T13:56:00Z</dcterms:created>
  <dcterms:modified xsi:type="dcterms:W3CDTF">2024-04-28T23:53:38Z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8A08CF194D3D49FB82E79DA9A3620EDF</vt:lpwstr>
  </property>
  <property fmtid="{D5CDD505-2E9C-101B-9397-08002B2CF9AE}" pid="3" name="KSOProductBuildVer">
    <vt:lpwstr>1033-11.2.0.11537</vt:lpwstr>
  </property>
</Properties>
</file>